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</p:sldIdLst>
  <p:sldSz cx="12192000" cy="6858000"/>
  <p:notesSz cx="7315200" cy="9601200"/>
  <p:embeddedFontLst>
    <p:embeddedFont>
      <p:font typeface="Arial Black" panose="020B0604020202020204" pitchFamily="34" charset="0"/>
      <p:regular r:id="rId38"/>
      <p:bold r:id="rId39"/>
    </p:embeddedFont>
    <p:embeddedFont>
      <p:font typeface="Montserrat" pitchFamily="2" charset="77"/>
      <p:regular r:id="rId40"/>
      <p:bold r:id="rId41"/>
      <p:italic r:id="rId42"/>
      <p:boldItalic r:id="rId43"/>
    </p:embeddedFont>
    <p:embeddedFont>
      <p:font typeface="Montserrat ExtraBold" pitchFamily="2" charset="77"/>
      <p:bold r:id="rId44"/>
      <p:italic r:id="rId45"/>
      <p:boldItalic r:id="rId46"/>
    </p:embeddedFont>
    <p:embeddedFont>
      <p:font typeface="Montserrat Light" pitchFamily="2" charset="77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80">
          <p15:clr>
            <a:srgbClr val="A4A3A4"/>
          </p15:clr>
        </p15:guide>
        <p15:guide id="2" pos="3624">
          <p15:clr>
            <a:srgbClr val="A4A3A4"/>
          </p15:clr>
        </p15:guide>
        <p15:guide id="3" pos="576">
          <p15:clr>
            <a:srgbClr val="A4A3A4"/>
          </p15:clr>
        </p15:guide>
        <p15:guide id="4" orient="horz" pos="528">
          <p15:clr>
            <a:srgbClr val="A4A3A4"/>
          </p15:clr>
        </p15:guide>
        <p15:guide id="5" pos="4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1" roundtripDataSignature="AMtx7miYwgkWPlK87fuutjPhqeZ8Nu2G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444E8"/>
    <a:srgbClr val="5928ED"/>
    <a:srgbClr val="272FAA"/>
    <a:srgbClr val="097775"/>
    <a:srgbClr val="6E8036"/>
    <a:srgbClr val="B51963"/>
    <a:srgbClr val="5B3F99"/>
    <a:srgbClr val="602266"/>
    <a:srgbClr val="8D173F"/>
    <a:srgbClr val="F47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6A399-5456-4945-870A-0DC986DDC5F8}">
  <a:tblStyle styleId="{C186A399-5456-4945-870A-0DC986DDC5F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1"/>
    <p:restoredTop sz="58707"/>
  </p:normalViewPr>
  <p:slideViewPr>
    <p:cSldViewPr snapToGrid="0">
      <p:cViewPr varScale="1">
        <p:scale>
          <a:sx n="72" d="100"/>
          <a:sy n="72" d="100"/>
        </p:scale>
        <p:origin x="2912" y="192"/>
      </p:cViewPr>
      <p:guideLst>
        <p:guide orient="horz" pos="1680"/>
        <p:guide pos="3624"/>
        <p:guide pos="576"/>
        <p:guide orient="horz" pos="528"/>
        <p:guide pos="4920"/>
      </p:guideLst>
    </p:cSldViewPr>
  </p:slideViewPr>
  <p:outlineViewPr>
    <p:cViewPr>
      <p:scale>
        <a:sx n="33" d="100"/>
        <a:sy n="33" d="100"/>
      </p:scale>
      <p:origin x="0" y="-121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1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74" name="Google Shape;17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6" name="Google Shape;386;p10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7" name="Google Shape;387;p1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p11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1" name="Google Shape;401;p1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12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3" name="Google Shape;413;p1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6" name="Google Shape;426;p13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427" name="Google Shape;427;p13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4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1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  <p:sp>
        <p:nvSpPr>
          <p:cNvPr id="460" name="Google Shape;460;p1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16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75" name="Google Shape;475;p1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p17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07" name="Google Shape;507;p1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19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1" name="Google Shape;571;p1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p20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579" name="Google Shape;579;p20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br>
              <a:rPr lang="en-US" dirty="0"/>
            </a:b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dirty="0"/>
          </a:p>
        </p:txBody>
      </p:sp>
      <p:sp>
        <p:nvSpPr>
          <p:cNvPr id="183" name="Google Shape;18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21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587" name="Google Shape;587;p21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2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3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4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2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26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7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28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9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0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197" name="Google Shape;197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31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32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3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4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endParaRPr dirty="0"/>
          </a:p>
        </p:txBody>
      </p:sp>
      <p:sp>
        <p:nvSpPr>
          <p:cNvPr id="817" name="Google Shape;81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br>
              <a:rPr lang="en-US" dirty="0"/>
            </a:br>
            <a:endParaRPr dirty="0"/>
          </a:p>
        </p:txBody>
      </p:sp>
      <p:sp>
        <p:nvSpPr>
          <p:cNvPr id="236" name="Google Shape;236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p5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0" name="Google Shape;260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6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4" name="Google Shape;274;p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p7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7" name="Google Shape;287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8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9" name="Google Shape;299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5338" y="1211263"/>
            <a:ext cx="5822950" cy="32750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9:notes"/>
          <p:cNvSpPr txBox="1">
            <a:spLocks noGrp="1"/>
          </p:cNvSpPr>
          <p:nvPr>
            <p:ph type="body" idx="1"/>
          </p:nvPr>
        </p:nvSpPr>
        <p:spPr>
          <a:xfrm>
            <a:off x="731521" y="4620578"/>
            <a:ext cx="5852160" cy="378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4" name="Google Shape;324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  <a:defRPr sz="4400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  <a:defRPr sz="4400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  <a:defRPr sz="4400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wo Content">
  <p:cSld name="1_Two Content">
    <p:bg>
      <p:bgPr>
        <a:solidFill>
          <a:schemeClr val="lt1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5687"/>
              </a:buClr>
              <a:buSzPts val="3200"/>
              <a:buFont typeface="Tahoma"/>
              <a:buNone/>
              <a:defRPr sz="3200" b="1" i="0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3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  <a:defRPr sz="4400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openxmlformats.org/officeDocument/2006/relationships/image" Target="../media/image44.png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hyperlink" Target="https://www.epa.gov/water-infrastructure/forms/water-technical-assistance-request-form" TargetMode="Externa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fcnetwork.org/building-tmf-capacity-for-small-water-systems-projec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rcewatercollaborative.org/wp-content/uploads/2021/01/SWC-Summary-Christina-Basin-Clean-Water-Partnership_2020.pdf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a.gov/WaterTA" TargetMode="External"/><Relationship Id="rId5" Type="http://schemas.openxmlformats.org/officeDocument/2006/relationships/hyperlink" Target="mailto:Chau.addison@epa.gov" TargetMode="External"/><Relationship Id="rId4" Type="http://schemas.openxmlformats.org/officeDocument/2006/relationships/hyperlink" Target="mailto:Vazquez.bev@epa.go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hyperlink" Target="https://the-atlas.com/iija-one-year-later-report/introduction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hyperlink" Target="http://neefc.org/water-infrastructure" TargetMode="External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water-infrastructure/forms/water-technical-assistance-request-for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hyperlink" Target="https://neefc.org/water-system-management-finance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jpg"/><Relationship Id="rId26" Type="http://schemas.openxmlformats.org/officeDocument/2006/relationships/image" Target="../media/image27.jp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jpg"/><Relationship Id="rId10" Type="http://schemas.openxmlformats.org/officeDocument/2006/relationships/image" Target="../media/image11.png"/><Relationship Id="rId19" Type="http://schemas.openxmlformats.org/officeDocument/2006/relationships/image" Target="../media/image20.jp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8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19january2021snapshot.epa.gov/sites/static/files/2018-10/documents/cwsrf_land_conservation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sites/default/files/2019-10/documents/protecting_source_water_with_the_dwsrf_-_final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g"/><Relationship Id="rId4" Type="http://schemas.openxmlformats.org/officeDocument/2006/relationships/hyperlink" Target="https://www.epa.gov/sites/default/files/2020-12/documents/using_the_dwsrf_set-asides_for_source_water_protection_loans_1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pa.gov/water-infrastructure/forms/water-technical-assistance-request-form" TargetMode="External"/><Relationship Id="rId7" Type="http://schemas.openxmlformats.org/officeDocument/2006/relationships/image" Target="../media/image7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rtha.sheils@maine.edu" TargetMode="External"/><Relationship Id="rId5" Type="http://schemas.openxmlformats.org/officeDocument/2006/relationships/hyperlink" Target="https://docs.google.com/forms/d/e/1FAIpQLSfswAW4Rk4GZAi4HILcktE0tyC33H4Z2-no20Zul4ZlpuUjvA/viewform" TargetMode="External"/><Relationship Id="rId4" Type="http://schemas.openxmlformats.org/officeDocument/2006/relationships/hyperlink" Target="https://neefc.org/wp-content/uploads/2022/01/Navigating-Federal-Funding-Landscape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" descr="Cover image of wate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 descr="A blue and black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72841" y="5143675"/>
            <a:ext cx="4295438" cy="86072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"/>
          <p:cNvSpPr txBox="1"/>
          <p:nvPr/>
        </p:nvSpPr>
        <p:spPr>
          <a:xfrm>
            <a:off x="2678704" y="3559904"/>
            <a:ext cx="7044416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 dirty="0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Bipartisan Infrastructure Law (BIL) Webinar Series</a:t>
            </a:r>
            <a:endParaRPr sz="1600" b="0" i="0" u="none" strike="noStrike" cap="none" dirty="0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01D5B4-817C-714B-F066-B38D34C20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7366" y="1498153"/>
            <a:ext cx="9144000" cy="1930847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400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National Source Water Collaborative</a:t>
            </a:r>
            <a:endParaRPr lang="en-US" sz="4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10" descr="Man looking at water system"/>
          <p:cNvPicPr preferRelativeResize="0"/>
          <p:nvPr/>
        </p:nvPicPr>
        <p:blipFill rotWithShape="1">
          <a:blip r:embed="rId3">
            <a:alphaModFix/>
          </a:blip>
          <a:srcRect l="854" r="855"/>
          <a:stretch/>
        </p:blipFill>
        <p:spPr>
          <a:xfrm>
            <a:off x="0" y="0"/>
            <a:ext cx="4381500" cy="594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15229"/>
            <a:ext cx="12192000" cy="942771"/>
            <a:chOff x="0" y="5915229"/>
            <a:chExt cx="12192000" cy="942771"/>
          </a:xfrm>
        </p:grpSpPr>
        <p:sp>
          <p:nvSpPr>
            <p:cNvPr id="392" name="Google Shape;392;p10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93" name="Google Shape;393;p10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4" name="Google Shape;394;p10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395" name="Google Shape;395;p10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10"/>
          <p:cNvSpPr txBox="1">
            <a:spLocks noGrp="1"/>
          </p:cNvSpPr>
          <p:nvPr>
            <p:ph type="title"/>
          </p:nvPr>
        </p:nvSpPr>
        <p:spPr>
          <a:xfrm>
            <a:off x="4895850" y="318154"/>
            <a:ext cx="654148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/>
              <a:t>Who is eligible for EPA WaterTA Services?</a:t>
            </a:r>
            <a:endParaRPr/>
          </a:p>
        </p:txBody>
      </p:sp>
      <p:sp>
        <p:nvSpPr>
          <p:cNvPr id="397" name="Google Shape;397;p10"/>
          <p:cNvSpPr txBox="1">
            <a:spLocks noGrp="1"/>
          </p:cNvSpPr>
          <p:nvPr>
            <p:ph type="body" idx="1"/>
          </p:nvPr>
        </p:nvSpPr>
        <p:spPr>
          <a:xfrm>
            <a:off x="5207000" y="1877531"/>
            <a:ext cx="65414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Local governments/communities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Drinking water utilities/systems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Wastewater utilities/systems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Stormwater utilities/systems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States, Tribes, territories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Non-governmental organizations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11" descr="EPA Water TA logo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43311"/>
          <a:stretch/>
        </p:blipFill>
        <p:spPr>
          <a:xfrm>
            <a:off x="-136460" y="29676"/>
            <a:ext cx="8547182" cy="14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4" name="Google Shape;40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02315"/>
            <a:ext cx="12192000" cy="942771"/>
            <a:chOff x="0" y="5915229"/>
            <a:chExt cx="12192000" cy="942771"/>
          </a:xfrm>
        </p:grpSpPr>
        <p:sp>
          <p:nvSpPr>
            <p:cNvPr id="405" name="Google Shape;405;p11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06" name="Google Shape;406;p11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11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08" name="Google Shape;408;p11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11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9" name="Google Shape;409;p11" descr="Water ch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3865" y="1640083"/>
            <a:ext cx="7484270" cy="41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2" descr="EPA Water TA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43311"/>
          <a:stretch/>
        </p:blipFill>
        <p:spPr>
          <a:xfrm>
            <a:off x="-203482" y="-71479"/>
            <a:ext cx="8547182" cy="14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02315"/>
            <a:ext cx="12192000" cy="942771"/>
            <a:chOff x="0" y="5915229"/>
            <a:chExt cx="12192000" cy="942771"/>
          </a:xfrm>
        </p:grpSpPr>
        <p:sp>
          <p:nvSpPr>
            <p:cNvPr id="417" name="Google Shape;417;p12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8" name="Google Shape;418;p12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9" name="Google Shape;419;p12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20" name="Google Shape;420;p12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1" name="Google Shape;421;p12" descr="Date ch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7484" y="1471611"/>
            <a:ext cx="5667675" cy="4217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12" descr="QR cod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6400" y="2171700"/>
            <a:ext cx="25146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2"/>
          <p:cNvSpPr txBox="1"/>
          <p:nvPr/>
        </p:nvSpPr>
        <p:spPr>
          <a:xfrm>
            <a:off x="8343900" y="4838700"/>
            <a:ext cx="3378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</a:rPr>
              <a:t>WaterTA Programs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 descr="Generic website screenshot"/>
          <p:cNvGrpSpPr/>
          <p:nvPr/>
        </p:nvGrpSpPr>
        <p:grpSpPr>
          <a:xfrm>
            <a:off x="3752649" y="0"/>
            <a:ext cx="6205168" cy="5921666"/>
            <a:chOff x="4140641" y="-881"/>
            <a:chExt cx="6205168" cy="5921666"/>
          </a:xfrm>
        </p:grpSpPr>
        <p:pic>
          <p:nvPicPr>
            <p:cNvPr id="430" name="Google Shape;430;p13"/>
            <p:cNvPicPr preferRelativeResize="0"/>
            <p:nvPr/>
          </p:nvPicPr>
          <p:blipFill rotWithShape="1">
            <a:blip r:embed="rId3">
              <a:alphaModFix/>
            </a:blip>
            <a:srcRect t="2574"/>
            <a:stretch/>
          </p:blipFill>
          <p:spPr>
            <a:xfrm>
              <a:off x="4140641" y="-881"/>
              <a:ext cx="5423083" cy="5921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692435" y="421614"/>
              <a:ext cx="4653374" cy="3935463"/>
            </a:xfrm>
            <a:prstGeom prst="rect">
              <a:avLst/>
            </a:prstGeom>
            <a:noFill/>
            <a:ln w="762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32" name="Google Shape;432;p13"/>
            <p:cNvSpPr/>
            <p:nvPr/>
          </p:nvSpPr>
          <p:spPr>
            <a:xfrm>
              <a:off x="4140641" y="4996695"/>
              <a:ext cx="3298386" cy="385042"/>
            </a:xfrm>
            <a:prstGeom prst="rect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33" name="Google Shape;433;p13"/>
            <p:cNvCxnSpPr/>
            <p:nvPr/>
          </p:nvCxnSpPr>
          <p:spPr>
            <a:xfrm rot="10800000" flipH="1">
              <a:off x="7135318" y="4449984"/>
              <a:ext cx="303709" cy="546711"/>
            </a:xfrm>
            <a:prstGeom prst="straightConnector1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grpSp>
        <p:nvGrpSpPr>
          <p:cNvPr id="436" name="Google Shape;43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21666"/>
            <a:ext cx="12192000" cy="942771"/>
            <a:chOff x="0" y="5915229"/>
            <a:chExt cx="12192000" cy="942771"/>
          </a:xfrm>
        </p:grpSpPr>
        <p:sp>
          <p:nvSpPr>
            <p:cNvPr id="437" name="Google Shape;437;p13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8" name="Google Shape;438;p13"/>
            <p:cNvPicPr preferRelativeResize="0"/>
            <p:nvPr/>
          </p:nvPicPr>
          <p:blipFill rotWithShape="1">
            <a:blip r:embed="rId5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9" name="Google Shape;439;p13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40" name="Google Shape;440;p13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13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1" name="Google Shape;441;p13"/>
          <p:cNvSpPr txBox="1">
            <a:spLocks noGrp="1"/>
          </p:cNvSpPr>
          <p:nvPr>
            <p:ph type="title"/>
          </p:nvPr>
        </p:nvSpPr>
        <p:spPr>
          <a:xfrm>
            <a:off x="-98693" y="573993"/>
            <a:ext cx="3914775" cy="477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900"/>
              <a:buFont typeface="Calibri"/>
              <a:buNone/>
            </a:pPr>
            <a:r>
              <a:rPr lang="en-US" sz="4900"/>
              <a:t>How to request WaterTA </a:t>
            </a:r>
            <a:endParaRPr sz="3200" b="0"/>
          </a:p>
        </p:txBody>
      </p:sp>
      <p:pic>
        <p:nvPicPr>
          <p:cNvPr id="442" name="Google Shape;442;p13" descr="Generic form screensho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9952" y="2468651"/>
            <a:ext cx="2659425" cy="3187901"/>
          </a:xfrm>
          <a:prstGeom prst="rect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14" descr="EPA Water TA logo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b="43311"/>
          <a:stretch/>
        </p:blipFill>
        <p:spPr>
          <a:xfrm>
            <a:off x="-203482" y="-71479"/>
            <a:ext cx="8547182" cy="14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002315"/>
            <a:ext cx="12192000" cy="942771"/>
            <a:chOff x="0" y="5915229"/>
            <a:chExt cx="12192000" cy="942771"/>
          </a:xfrm>
        </p:grpSpPr>
        <p:sp>
          <p:nvSpPr>
            <p:cNvPr id="450" name="Google Shape;450;p14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51" name="Google Shape;451;p14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2" name="Google Shape;452;p14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53" name="Google Shape;453;p14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4" name="Google Shape;454;p14"/>
          <p:cNvSpPr txBox="1"/>
          <p:nvPr/>
        </p:nvSpPr>
        <p:spPr>
          <a:xfrm>
            <a:off x="9047918" y="4223792"/>
            <a:ext cx="238941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WaterTA Request Form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14" descr="Generic form screensho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5178" y="1442779"/>
            <a:ext cx="4362340" cy="3972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4" descr="QR cod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875182" y="1504260"/>
            <a:ext cx="2562151" cy="256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5" descr="Two men working on a repair to water system "/>
          <p:cNvSpPr/>
          <p:nvPr/>
        </p:nvSpPr>
        <p:spPr>
          <a:xfrm>
            <a:off x="3049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3" name="Google Shape;463;p15" descr="A picture containing tree, person, person,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6159" r="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37647"/>
                </a:srgbClr>
              </a:gs>
              <a:gs pos="35000">
                <a:srgbClr val="FFFFFF">
                  <a:alpha val="76862"/>
                </a:srgbClr>
              </a:gs>
              <a:gs pos="48000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Environmental Finance Centers (EFC)</a:t>
            </a:r>
            <a:endParaRPr/>
          </a:p>
        </p:txBody>
      </p:sp>
      <p:sp>
        <p:nvSpPr>
          <p:cNvPr id="466" name="Google Shape;466;p15"/>
          <p:cNvSpPr txBox="1"/>
          <p:nvPr/>
        </p:nvSpPr>
        <p:spPr>
          <a:xfrm>
            <a:off x="83820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0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rovide technical assistance services for water related activities or services that address multi-environmental media activities</a:t>
            </a:r>
            <a:endParaRPr/>
          </a:p>
        </p:txBody>
      </p:sp>
      <p:grpSp>
        <p:nvGrpSpPr>
          <p:cNvPr id="467" name="Google Shape;467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99811"/>
            <a:ext cx="12192000" cy="942771"/>
            <a:chOff x="0" y="5915229"/>
            <a:chExt cx="12192000" cy="942771"/>
          </a:xfrm>
        </p:grpSpPr>
        <p:sp>
          <p:nvSpPr>
            <p:cNvPr id="468" name="Google Shape;468;p15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69" name="Google Shape;469;p15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p15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71" name="Google Shape;471;p15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15</a:t>
              </a:fld>
              <a:endParaRPr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23395"/>
            <a:ext cx="12192000" cy="942771"/>
            <a:chOff x="0" y="5915229"/>
            <a:chExt cx="12192000" cy="942771"/>
          </a:xfrm>
        </p:grpSpPr>
        <p:sp>
          <p:nvSpPr>
            <p:cNvPr id="479" name="Google Shape;479;p16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80" name="Google Shape;480;p16"/>
            <p:cNvPicPr preferRelativeResize="0"/>
            <p:nvPr/>
          </p:nvPicPr>
          <p:blipFill rotWithShape="1">
            <a:blip r:embed="rId3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1" name="Google Shape;481;p16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482" name="Google Shape;482;p16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16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3" name="Google Shape;483;p16"/>
          <p:cNvSpPr txBox="1">
            <a:spLocks noGrp="1"/>
          </p:cNvSpPr>
          <p:nvPr>
            <p:ph type="title"/>
          </p:nvPr>
        </p:nvSpPr>
        <p:spPr>
          <a:xfrm>
            <a:off x="4575994" y="117343"/>
            <a:ext cx="7206343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000"/>
              <a:buFont typeface="Calibri"/>
              <a:buNone/>
            </a:pPr>
            <a:r>
              <a:rPr lang="en-US" sz="4000" dirty="0"/>
              <a:t>Multi-Environmental Media EFCs</a:t>
            </a:r>
            <a:endParaRPr dirty="0"/>
          </a:p>
        </p:txBody>
      </p:sp>
      <p:sp>
        <p:nvSpPr>
          <p:cNvPr id="484" name="Google Shape;484;p16"/>
          <p:cNvSpPr txBox="1"/>
          <p:nvPr/>
        </p:nvSpPr>
        <p:spPr>
          <a:xfrm>
            <a:off x="158546" y="507075"/>
            <a:ext cx="1115367" cy="369332"/>
          </a:xfrm>
          <a:prstGeom prst="rect">
            <a:avLst/>
          </a:prstGeom>
          <a:solidFill>
            <a:srgbClr val="F47B2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1</a:t>
            </a:r>
            <a:endParaRPr dirty="0"/>
          </a:p>
        </p:txBody>
      </p:sp>
      <p:sp>
        <p:nvSpPr>
          <p:cNvPr id="485" name="Google Shape;485;p16"/>
          <p:cNvSpPr txBox="1"/>
          <p:nvPr/>
        </p:nvSpPr>
        <p:spPr>
          <a:xfrm>
            <a:off x="158546" y="1262122"/>
            <a:ext cx="1115367" cy="369332"/>
          </a:xfrm>
          <a:prstGeom prst="rect">
            <a:avLst/>
          </a:prstGeom>
          <a:solidFill>
            <a:srgbClr val="8D173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2</a:t>
            </a:r>
            <a:endParaRPr/>
          </a:p>
        </p:txBody>
      </p:sp>
      <p:sp>
        <p:nvSpPr>
          <p:cNvPr id="486" name="Google Shape;486;p16"/>
          <p:cNvSpPr txBox="1"/>
          <p:nvPr/>
        </p:nvSpPr>
        <p:spPr>
          <a:xfrm>
            <a:off x="158546" y="881598"/>
            <a:ext cx="285567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Maine (NEEFC)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Google Shape;487;p16"/>
          <p:cNvSpPr txBox="1"/>
          <p:nvPr/>
        </p:nvSpPr>
        <p:spPr>
          <a:xfrm>
            <a:off x="158546" y="2053846"/>
            <a:ext cx="1115367" cy="369332"/>
          </a:xfrm>
          <a:prstGeom prst="rect">
            <a:avLst/>
          </a:prstGeom>
          <a:solidFill>
            <a:srgbClr val="6022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3</a:t>
            </a:r>
            <a:endParaRPr dirty="0"/>
          </a:p>
        </p:txBody>
      </p:sp>
      <p:sp>
        <p:nvSpPr>
          <p:cNvPr id="488" name="Google Shape;488;p16"/>
          <p:cNvSpPr txBox="1"/>
          <p:nvPr/>
        </p:nvSpPr>
        <p:spPr>
          <a:xfrm>
            <a:off x="125134" y="1643619"/>
            <a:ext cx="258371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Syracuse University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9" name="Google Shape;489;p16"/>
          <p:cNvSpPr txBox="1"/>
          <p:nvPr/>
        </p:nvSpPr>
        <p:spPr>
          <a:xfrm>
            <a:off x="125133" y="2498037"/>
            <a:ext cx="25837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Maryland,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Low Impact Development Center Inc. (LID Center)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0" name="Google Shape;490;p16"/>
          <p:cNvSpPr txBox="1"/>
          <p:nvPr/>
        </p:nvSpPr>
        <p:spPr>
          <a:xfrm>
            <a:off x="120654" y="3794811"/>
            <a:ext cx="25837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North Carolina,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Urban Sustainability Directors Network (USDN)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Google Shape;491;p16"/>
          <p:cNvSpPr txBox="1"/>
          <p:nvPr/>
        </p:nvSpPr>
        <p:spPr>
          <a:xfrm>
            <a:off x="168928" y="3452681"/>
            <a:ext cx="1115367" cy="369332"/>
          </a:xfrm>
          <a:prstGeom prst="rect">
            <a:avLst/>
          </a:prstGeom>
          <a:solidFill>
            <a:srgbClr val="5B3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4</a:t>
            </a:r>
            <a:endParaRPr/>
          </a:p>
        </p:txBody>
      </p:sp>
      <p:sp>
        <p:nvSpPr>
          <p:cNvPr id="492" name="Google Shape;492;p16"/>
          <p:cNvSpPr txBox="1"/>
          <p:nvPr/>
        </p:nvSpPr>
        <p:spPr>
          <a:xfrm>
            <a:off x="158546" y="4808967"/>
            <a:ext cx="1115367" cy="369332"/>
          </a:xfrm>
          <a:prstGeom prst="rect">
            <a:avLst/>
          </a:prstGeom>
          <a:solidFill>
            <a:srgbClr val="B5196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5</a:t>
            </a:r>
            <a:endParaRPr/>
          </a:p>
        </p:txBody>
      </p:sp>
      <p:sp>
        <p:nvSpPr>
          <p:cNvPr id="493" name="Google Shape;493;p16"/>
          <p:cNvSpPr txBox="1"/>
          <p:nvPr/>
        </p:nvSpPr>
        <p:spPr>
          <a:xfrm>
            <a:off x="125133" y="5150102"/>
            <a:ext cx="258371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Michigan Technological University (GLEIC)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4" name="Google Shape;494;p16"/>
          <p:cNvSpPr txBox="1"/>
          <p:nvPr/>
        </p:nvSpPr>
        <p:spPr>
          <a:xfrm>
            <a:off x="3015747" y="567470"/>
            <a:ext cx="1115367" cy="369332"/>
          </a:xfrm>
          <a:prstGeom prst="rect">
            <a:avLst/>
          </a:prstGeom>
          <a:solidFill>
            <a:srgbClr val="6E803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6</a:t>
            </a:r>
            <a:endParaRPr dirty="0"/>
          </a:p>
        </p:txBody>
      </p:sp>
      <p:sp>
        <p:nvSpPr>
          <p:cNvPr id="495" name="Google Shape;495;p16"/>
          <p:cNvSpPr txBox="1"/>
          <p:nvPr/>
        </p:nvSpPr>
        <p:spPr>
          <a:xfrm>
            <a:off x="2933001" y="936801"/>
            <a:ext cx="23962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</a:t>
            </a:r>
            <a:b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</a:b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New Mexico (SWEFC)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6" name="Google Shape;496;p16"/>
          <p:cNvSpPr txBox="1"/>
          <p:nvPr/>
        </p:nvSpPr>
        <p:spPr>
          <a:xfrm>
            <a:off x="3015747" y="1548778"/>
            <a:ext cx="1115367" cy="369332"/>
          </a:xfrm>
          <a:prstGeom prst="rect">
            <a:avLst/>
          </a:prstGeom>
          <a:solidFill>
            <a:srgbClr val="09777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7</a:t>
            </a:r>
            <a:endParaRPr dirty="0"/>
          </a:p>
        </p:txBody>
      </p:sp>
      <p:sp>
        <p:nvSpPr>
          <p:cNvPr id="497" name="Google Shape;497;p16"/>
          <p:cNvSpPr txBox="1"/>
          <p:nvPr/>
        </p:nvSpPr>
        <p:spPr>
          <a:xfrm>
            <a:off x="2933000" y="1918110"/>
            <a:ext cx="23962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Wichita State University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Google Shape;498;p16"/>
          <p:cNvSpPr txBox="1"/>
          <p:nvPr/>
        </p:nvSpPr>
        <p:spPr>
          <a:xfrm>
            <a:off x="3015747" y="2387021"/>
            <a:ext cx="1115367" cy="369332"/>
          </a:xfrm>
          <a:prstGeom prst="rect">
            <a:avLst/>
          </a:prstGeom>
          <a:solidFill>
            <a:srgbClr val="272FA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8</a:t>
            </a:r>
            <a:endParaRPr dirty="0"/>
          </a:p>
        </p:txBody>
      </p:sp>
      <p:sp>
        <p:nvSpPr>
          <p:cNvPr id="499" name="Google Shape;499;p16"/>
          <p:cNvSpPr txBox="1"/>
          <p:nvPr/>
        </p:nvSpPr>
        <p:spPr>
          <a:xfrm>
            <a:off x="3015746" y="2756353"/>
            <a:ext cx="23962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National Rural Water Association (NRWA)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Google Shape;500;p16"/>
          <p:cNvSpPr txBox="1"/>
          <p:nvPr/>
        </p:nvSpPr>
        <p:spPr>
          <a:xfrm>
            <a:off x="3015744" y="4647252"/>
            <a:ext cx="286769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Rural Community Assistance Corporation (RCAC)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" name="Google Shape;501;p16"/>
          <p:cNvSpPr txBox="1"/>
          <p:nvPr/>
        </p:nvSpPr>
        <p:spPr>
          <a:xfrm>
            <a:off x="3014221" y="4274906"/>
            <a:ext cx="1272389" cy="369332"/>
          </a:xfrm>
          <a:prstGeom prst="rect">
            <a:avLst/>
          </a:prstGeom>
          <a:solidFill>
            <a:srgbClr val="2444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10</a:t>
            </a:r>
            <a:endParaRPr/>
          </a:p>
        </p:txBody>
      </p:sp>
      <p:sp>
        <p:nvSpPr>
          <p:cNvPr id="502" name="Google Shape;502;p16"/>
          <p:cNvSpPr txBox="1"/>
          <p:nvPr/>
        </p:nvSpPr>
        <p:spPr>
          <a:xfrm>
            <a:off x="3015747" y="3435757"/>
            <a:ext cx="1115368" cy="369332"/>
          </a:xfrm>
          <a:prstGeom prst="rect">
            <a:avLst/>
          </a:prstGeom>
          <a:solidFill>
            <a:srgbClr val="5928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9</a:t>
            </a:r>
            <a:endParaRPr dirty="0"/>
          </a:p>
        </p:txBody>
      </p:sp>
      <p:sp>
        <p:nvSpPr>
          <p:cNvPr id="503" name="Google Shape;503;p16"/>
          <p:cNvSpPr txBox="1"/>
          <p:nvPr/>
        </p:nvSpPr>
        <p:spPr>
          <a:xfrm>
            <a:off x="3015745" y="3805717"/>
            <a:ext cx="23962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EFC at Sacramento State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98447FF5-C0F1-B680-FAE2-57EC9A958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907" y="807535"/>
            <a:ext cx="7014165" cy="50081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0" name="Google Shape;510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15229"/>
            <a:ext cx="12192000" cy="942771"/>
            <a:chOff x="0" y="5915229"/>
            <a:chExt cx="12192000" cy="942771"/>
          </a:xfrm>
        </p:grpSpPr>
        <p:sp>
          <p:nvSpPr>
            <p:cNvPr id="511" name="Google Shape;511;p17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12" name="Google Shape;512;p17"/>
            <p:cNvPicPr preferRelativeResize="0"/>
            <p:nvPr/>
          </p:nvPicPr>
          <p:blipFill rotWithShape="1">
            <a:blip r:embed="rId3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17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514" name="Google Shape;514;p17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17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5" name="Google Shape;515;p17"/>
          <p:cNvSpPr txBox="1">
            <a:spLocks noGrp="1"/>
          </p:cNvSpPr>
          <p:nvPr>
            <p:ph type="title"/>
          </p:nvPr>
        </p:nvSpPr>
        <p:spPr>
          <a:xfrm>
            <a:off x="4427047" y="117343"/>
            <a:ext cx="8323561" cy="77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000"/>
              <a:buFont typeface="Calibri"/>
              <a:buNone/>
            </a:pPr>
            <a:r>
              <a:rPr lang="en-US" sz="4000" dirty="0"/>
              <a:t>Water Infrastructure EFCs</a:t>
            </a:r>
            <a:endParaRPr dirty="0"/>
          </a:p>
        </p:txBody>
      </p:sp>
      <p:sp>
        <p:nvSpPr>
          <p:cNvPr id="518" name="Google Shape;518;p17"/>
          <p:cNvSpPr txBox="1"/>
          <p:nvPr/>
        </p:nvSpPr>
        <p:spPr>
          <a:xfrm>
            <a:off x="158547" y="881598"/>
            <a:ext cx="2855674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Maine (NEEFC)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0" name="Google Shape;520;p17"/>
          <p:cNvSpPr txBox="1"/>
          <p:nvPr/>
        </p:nvSpPr>
        <p:spPr>
          <a:xfrm>
            <a:off x="125134" y="1643619"/>
            <a:ext cx="258371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Syracuse University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1" name="Google Shape;521;p17"/>
          <p:cNvSpPr txBox="1"/>
          <p:nvPr/>
        </p:nvSpPr>
        <p:spPr>
          <a:xfrm>
            <a:off x="125133" y="2498037"/>
            <a:ext cx="258371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Maryland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" name="Google Shape;522;p17"/>
          <p:cNvSpPr txBox="1"/>
          <p:nvPr/>
        </p:nvSpPr>
        <p:spPr>
          <a:xfrm>
            <a:off x="120800" y="3288416"/>
            <a:ext cx="258371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North Carolina,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Southeast Rural Community Assistance Project Inc. (SERCAP)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5" name="Google Shape;525;p17"/>
          <p:cNvSpPr txBox="1"/>
          <p:nvPr/>
        </p:nvSpPr>
        <p:spPr>
          <a:xfrm>
            <a:off x="125133" y="4776225"/>
            <a:ext cx="278543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Great Lakes Community Action Partnership (GLCAP),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Delta Institute 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7" name="Google Shape;527;p17"/>
          <p:cNvSpPr txBox="1"/>
          <p:nvPr/>
        </p:nvSpPr>
        <p:spPr>
          <a:xfrm>
            <a:off x="2933002" y="854876"/>
            <a:ext cx="23962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University of New Mexico (SWEFC)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9" name="Google Shape;529;p17"/>
          <p:cNvSpPr txBox="1"/>
          <p:nvPr/>
        </p:nvSpPr>
        <p:spPr>
          <a:xfrm>
            <a:off x="2933001" y="1841999"/>
            <a:ext cx="2396225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Wichita State University</a:t>
            </a: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1" name="Google Shape;531;p17"/>
          <p:cNvSpPr txBox="1"/>
          <p:nvPr/>
        </p:nvSpPr>
        <p:spPr>
          <a:xfrm>
            <a:off x="2939526" y="2786729"/>
            <a:ext cx="239622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National Rural Water Association (NRWA)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" name="Google Shape;532;p17"/>
          <p:cNvSpPr txBox="1"/>
          <p:nvPr/>
        </p:nvSpPr>
        <p:spPr>
          <a:xfrm>
            <a:off x="2910571" y="5222320"/>
            <a:ext cx="310124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Rural Community Assistance Corporation (RCAC)0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5" name="Google Shape;535;p17"/>
          <p:cNvSpPr txBox="1"/>
          <p:nvPr/>
        </p:nvSpPr>
        <p:spPr>
          <a:xfrm>
            <a:off x="2938494" y="3756708"/>
            <a:ext cx="29126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Rural Community Assistance Corporation (RCAC),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Hawaii Community Foundation (HCF)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map of the united states&#10;&#10;Description automatically generated">
            <a:extLst>
              <a:ext uri="{FF2B5EF4-FFF2-40B4-BE49-F238E27FC236}">
                <a16:creationId xmlns:a16="http://schemas.microsoft.com/office/drawing/2014/main" id="{DDE9F59D-7855-F5F3-1002-B4E0B7192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8907" y="807535"/>
            <a:ext cx="7014165" cy="5008113"/>
          </a:xfrm>
          <a:prstGeom prst="rect">
            <a:avLst/>
          </a:prstGeom>
        </p:spPr>
      </p:pic>
      <p:sp>
        <p:nvSpPr>
          <p:cNvPr id="3" name="Google Shape;484;p16">
            <a:extLst>
              <a:ext uri="{FF2B5EF4-FFF2-40B4-BE49-F238E27FC236}">
                <a16:creationId xmlns:a16="http://schemas.microsoft.com/office/drawing/2014/main" id="{36FD3350-6D73-DDFE-5CF0-4BBA5AB81530}"/>
              </a:ext>
            </a:extLst>
          </p:cNvPr>
          <p:cNvSpPr txBox="1"/>
          <p:nvPr/>
        </p:nvSpPr>
        <p:spPr>
          <a:xfrm>
            <a:off x="158546" y="507075"/>
            <a:ext cx="1115367" cy="369332"/>
          </a:xfrm>
          <a:prstGeom prst="rect">
            <a:avLst/>
          </a:prstGeom>
          <a:solidFill>
            <a:srgbClr val="F47B2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1</a:t>
            </a:r>
            <a:endParaRPr dirty="0"/>
          </a:p>
        </p:txBody>
      </p:sp>
      <p:sp>
        <p:nvSpPr>
          <p:cNvPr id="4" name="Google Shape;485;p16">
            <a:extLst>
              <a:ext uri="{FF2B5EF4-FFF2-40B4-BE49-F238E27FC236}">
                <a16:creationId xmlns:a16="http://schemas.microsoft.com/office/drawing/2014/main" id="{97E55590-DF11-486A-E97A-64CD183F846A}"/>
              </a:ext>
            </a:extLst>
          </p:cNvPr>
          <p:cNvSpPr txBox="1"/>
          <p:nvPr/>
        </p:nvSpPr>
        <p:spPr>
          <a:xfrm>
            <a:off x="158546" y="1262122"/>
            <a:ext cx="1115367" cy="369332"/>
          </a:xfrm>
          <a:prstGeom prst="rect">
            <a:avLst/>
          </a:prstGeom>
          <a:solidFill>
            <a:srgbClr val="8D173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2</a:t>
            </a:r>
            <a:endParaRPr/>
          </a:p>
        </p:txBody>
      </p:sp>
      <p:sp>
        <p:nvSpPr>
          <p:cNvPr id="5" name="Google Shape;487;p16">
            <a:extLst>
              <a:ext uri="{FF2B5EF4-FFF2-40B4-BE49-F238E27FC236}">
                <a16:creationId xmlns:a16="http://schemas.microsoft.com/office/drawing/2014/main" id="{480CB037-9A2D-A7CE-82B5-33AA53426A28}"/>
              </a:ext>
            </a:extLst>
          </p:cNvPr>
          <p:cNvSpPr txBox="1"/>
          <p:nvPr/>
        </p:nvSpPr>
        <p:spPr>
          <a:xfrm>
            <a:off x="158546" y="2053846"/>
            <a:ext cx="1115367" cy="369332"/>
          </a:xfrm>
          <a:prstGeom prst="rect">
            <a:avLst/>
          </a:prstGeom>
          <a:solidFill>
            <a:srgbClr val="6022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3</a:t>
            </a:r>
            <a:endParaRPr dirty="0"/>
          </a:p>
        </p:txBody>
      </p:sp>
      <p:sp>
        <p:nvSpPr>
          <p:cNvPr id="6" name="Google Shape;491;p16">
            <a:extLst>
              <a:ext uri="{FF2B5EF4-FFF2-40B4-BE49-F238E27FC236}">
                <a16:creationId xmlns:a16="http://schemas.microsoft.com/office/drawing/2014/main" id="{575CEF43-0D62-7FB0-166D-8DE902A76A24}"/>
              </a:ext>
            </a:extLst>
          </p:cNvPr>
          <p:cNvSpPr txBox="1"/>
          <p:nvPr/>
        </p:nvSpPr>
        <p:spPr>
          <a:xfrm>
            <a:off x="168928" y="2874499"/>
            <a:ext cx="1115367" cy="369332"/>
          </a:xfrm>
          <a:prstGeom prst="rect">
            <a:avLst/>
          </a:prstGeom>
          <a:solidFill>
            <a:srgbClr val="5B3F9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4</a:t>
            </a:r>
            <a:endParaRPr dirty="0"/>
          </a:p>
        </p:txBody>
      </p:sp>
      <p:sp>
        <p:nvSpPr>
          <p:cNvPr id="7" name="Google Shape;492;p16">
            <a:extLst>
              <a:ext uri="{FF2B5EF4-FFF2-40B4-BE49-F238E27FC236}">
                <a16:creationId xmlns:a16="http://schemas.microsoft.com/office/drawing/2014/main" id="{8429FCF6-1464-E5A7-37C6-792C5C049404}"/>
              </a:ext>
            </a:extLst>
          </p:cNvPr>
          <p:cNvSpPr txBox="1"/>
          <p:nvPr/>
        </p:nvSpPr>
        <p:spPr>
          <a:xfrm>
            <a:off x="158546" y="4391754"/>
            <a:ext cx="1115367" cy="369332"/>
          </a:xfrm>
          <a:prstGeom prst="rect">
            <a:avLst/>
          </a:prstGeom>
          <a:solidFill>
            <a:srgbClr val="B5196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5</a:t>
            </a:r>
            <a:endParaRPr dirty="0"/>
          </a:p>
        </p:txBody>
      </p:sp>
      <p:sp>
        <p:nvSpPr>
          <p:cNvPr id="8" name="Google Shape;494;p16">
            <a:extLst>
              <a:ext uri="{FF2B5EF4-FFF2-40B4-BE49-F238E27FC236}">
                <a16:creationId xmlns:a16="http://schemas.microsoft.com/office/drawing/2014/main" id="{E008E40B-ACC5-4BDC-D427-671363327C47}"/>
              </a:ext>
            </a:extLst>
          </p:cNvPr>
          <p:cNvSpPr txBox="1"/>
          <p:nvPr/>
        </p:nvSpPr>
        <p:spPr>
          <a:xfrm>
            <a:off x="3015747" y="517808"/>
            <a:ext cx="1115367" cy="369332"/>
          </a:xfrm>
          <a:prstGeom prst="rect">
            <a:avLst/>
          </a:prstGeom>
          <a:solidFill>
            <a:srgbClr val="6E803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6</a:t>
            </a:r>
            <a:endParaRPr dirty="0"/>
          </a:p>
        </p:txBody>
      </p:sp>
      <p:sp>
        <p:nvSpPr>
          <p:cNvPr id="9" name="Google Shape;496;p16">
            <a:extLst>
              <a:ext uri="{FF2B5EF4-FFF2-40B4-BE49-F238E27FC236}">
                <a16:creationId xmlns:a16="http://schemas.microsoft.com/office/drawing/2014/main" id="{3A2EAA60-1730-A355-2E93-585C6101A6E6}"/>
              </a:ext>
            </a:extLst>
          </p:cNvPr>
          <p:cNvSpPr txBox="1"/>
          <p:nvPr/>
        </p:nvSpPr>
        <p:spPr>
          <a:xfrm>
            <a:off x="3015747" y="1474246"/>
            <a:ext cx="1115367" cy="369332"/>
          </a:xfrm>
          <a:prstGeom prst="rect">
            <a:avLst/>
          </a:prstGeom>
          <a:solidFill>
            <a:srgbClr val="09777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7</a:t>
            </a:r>
            <a:endParaRPr dirty="0"/>
          </a:p>
        </p:txBody>
      </p:sp>
      <p:sp>
        <p:nvSpPr>
          <p:cNvPr id="10" name="Google Shape;498;p16">
            <a:extLst>
              <a:ext uri="{FF2B5EF4-FFF2-40B4-BE49-F238E27FC236}">
                <a16:creationId xmlns:a16="http://schemas.microsoft.com/office/drawing/2014/main" id="{17A1FA6C-0E30-8286-C5E2-396B9127EAA9}"/>
              </a:ext>
            </a:extLst>
          </p:cNvPr>
          <p:cNvSpPr txBox="1"/>
          <p:nvPr/>
        </p:nvSpPr>
        <p:spPr>
          <a:xfrm>
            <a:off x="3015747" y="2423178"/>
            <a:ext cx="1115367" cy="369332"/>
          </a:xfrm>
          <a:prstGeom prst="rect">
            <a:avLst/>
          </a:prstGeom>
          <a:solidFill>
            <a:srgbClr val="272FA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8</a:t>
            </a:r>
            <a:endParaRPr/>
          </a:p>
        </p:txBody>
      </p:sp>
      <p:sp>
        <p:nvSpPr>
          <p:cNvPr id="11" name="Google Shape;501;p16">
            <a:extLst>
              <a:ext uri="{FF2B5EF4-FFF2-40B4-BE49-F238E27FC236}">
                <a16:creationId xmlns:a16="http://schemas.microsoft.com/office/drawing/2014/main" id="{00BF8BAF-C1FC-84E3-34F8-D5F1E61CA76C}"/>
              </a:ext>
            </a:extLst>
          </p:cNvPr>
          <p:cNvSpPr txBox="1"/>
          <p:nvPr/>
        </p:nvSpPr>
        <p:spPr>
          <a:xfrm>
            <a:off x="3014221" y="4816401"/>
            <a:ext cx="1272389" cy="369332"/>
          </a:xfrm>
          <a:prstGeom prst="rect">
            <a:avLst/>
          </a:prstGeom>
          <a:solidFill>
            <a:srgbClr val="2444E8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10</a:t>
            </a:r>
            <a:endParaRPr dirty="0"/>
          </a:p>
        </p:txBody>
      </p:sp>
      <p:sp>
        <p:nvSpPr>
          <p:cNvPr id="12" name="Google Shape;502;p16">
            <a:extLst>
              <a:ext uri="{FF2B5EF4-FFF2-40B4-BE49-F238E27FC236}">
                <a16:creationId xmlns:a16="http://schemas.microsoft.com/office/drawing/2014/main" id="{A7ACB84A-86B0-FD00-2820-87DF5A8B8543}"/>
              </a:ext>
            </a:extLst>
          </p:cNvPr>
          <p:cNvSpPr txBox="1"/>
          <p:nvPr/>
        </p:nvSpPr>
        <p:spPr>
          <a:xfrm>
            <a:off x="3015747" y="3429000"/>
            <a:ext cx="1115368" cy="369332"/>
          </a:xfrm>
          <a:prstGeom prst="rect">
            <a:avLst/>
          </a:prstGeom>
          <a:solidFill>
            <a:srgbClr val="5928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REGION 9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9"/>
          <p:cNvSpPr txBox="1">
            <a:spLocks noGrp="1"/>
          </p:cNvSpPr>
          <p:nvPr>
            <p:ph type="title"/>
          </p:nvPr>
        </p:nvSpPr>
        <p:spPr>
          <a:xfrm>
            <a:off x="6513788" y="-295275"/>
            <a:ext cx="4840010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 b="1"/>
              <a:t>EFC Case Studies</a:t>
            </a:r>
            <a:endParaRPr/>
          </a:p>
        </p:txBody>
      </p:sp>
      <p:pic>
        <p:nvPicPr>
          <p:cNvPr id="574" name="Google Shape;574;p19" descr="A field of plants with a body of water in the background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l="35696" r="4769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 extrusionOk="0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575" name="Google Shape;575;p19"/>
          <p:cNvSpPr txBox="1">
            <a:spLocks noGrp="1"/>
          </p:cNvSpPr>
          <p:nvPr>
            <p:ph type="body" idx="1"/>
          </p:nvPr>
        </p:nvSpPr>
        <p:spPr>
          <a:xfrm>
            <a:off x="6513788" y="1028700"/>
            <a:ext cx="5563912" cy="5613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EFCN Project: </a:t>
            </a:r>
            <a:r>
              <a:rPr lang="en-US" sz="2400" b="1"/>
              <a:t>Building TMF Capacity for Small Water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Meeting the needs of the nation’s small drinking water and wastewater systems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Educational opportunities for small water systems personnel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Over 400 in-person workshops and trainings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Over 200 webinars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Over 685 water systems</a:t>
            </a:r>
            <a:endParaRPr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u="sng">
                <a:solidFill>
                  <a:schemeClr val="hlink"/>
                </a:solidFill>
                <a:hlinkClick r:id="rId4"/>
              </a:rPr>
              <a:t>https://efcnetwork.org/building-tmf-capacity-for-small-water-systems-project/</a:t>
            </a:r>
            <a:r>
              <a:rPr lang="en-US" sz="2400"/>
              <a:t> 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0"/>
          <p:cNvSpPr txBox="1">
            <a:spLocks noGrp="1"/>
          </p:cNvSpPr>
          <p:nvPr>
            <p:ph type="title"/>
          </p:nvPr>
        </p:nvSpPr>
        <p:spPr>
          <a:xfrm>
            <a:off x="543740" y="128337"/>
            <a:ext cx="4368602" cy="149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ct val="100000"/>
              <a:buFont typeface="Calibri"/>
              <a:buNone/>
            </a:pPr>
            <a:r>
              <a:rPr lang="en-US" sz="5400" b="1"/>
              <a:t>R3’s University of Maryland</a:t>
            </a:r>
            <a:endParaRPr/>
          </a:p>
        </p:txBody>
      </p:sp>
      <p:sp>
        <p:nvSpPr>
          <p:cNvPr id="582" name="Google Shape;582;p20"/>
          <p:cNvSpPr txBox="1">
            <a:spLocks noGrp="1"/>
          </p:cNvSpPr>
          <p:nvPr>
            <p:ph type="body" idx="1"/>
          </p:nvPr>
        </p:nvSpPr>
        <p:spPr>
          <a:xfrm>
            <a:off x="144380" y="1411705"/>
            <a:ext cx="5167322" cy="5446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b="1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Source water collaborative highlight: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u="sng">
                <a:solidFill>
                  <a:schemeClr val="hlink"/>
                </a:solidFill>
                <a:hlinkClick r:id="rId3"/>
              </a:rPr>
              <a:t>Christina Basin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Drinking water source to 500,000 people in DE and PA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Impacts from nutrients, sediment, pathogens, toxic chemicals, and emerging contaminants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Intergovernmental and interstate communication and coordination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Implementation of TMDL plans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Community outreach and engagement</a:t>
            </a:r>
            <a:endParaRPr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  <p:pic>
        <p:nvPicPr>
          <p:cNvPr id="583" name="Google Shape;583;p20" descr="A picture containing outdoor, wa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7724" r="1582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 extrusionOk="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23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" descr="Sourcewater Collaborativ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2036" y="5273199"/>
            <a:ext cx="3783491" cy="75814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"/>
          <p:cNvSpPr txBox="1"/>
          <p:nvPr/>
        </p:nvSpPr>
        <p:spPr>
          <a:xfrm>
            <a:off x="283529" y="1445649"/>
            <a:ext cx="55527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National Source Water Collaborative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2"/>
          <p:cNvSpPr txBox="1"/>
          <p:nvPr/>
        </p:nvSpPr>
        <p:spPr>
          <a:xfrm>
            <a:off x="5904037" y="4046483"/>
            <a:ext cx="634505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Martha Sheils, New England Environmental Finance Center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 b="1" i="0" u="none" strike="noStrike" cap="none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Have Water Related Challenges? Tap into Free Assistance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2"/>
          <p:cNvSpPr txBox="1"/>
          <p:nvPr/>
        </p:nvSpPr>
        <p:spPr>
          <a:xfrm>
            <a:off x="283527" y="3385095"/>
            <a:ext cx="562051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Bipartisan Infrastructure Law (BIL) Webinar Series</a:t>
            </a:r>
            <a:endParaRPr sz="1600" b="0" i="0" u="none" strike="noStrike" cap="none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190" name="Google Shape;190;p2"/>
          <p:cNvSpPr txBox="1"/>
          <p:nvPr/>
        </p:nvSpPr>
        <p:spPr>
          <a:xfrm>
            <a:off x="5904036" y="2546047"/>
            <a:ext cx="6010981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Bev Vazquez &amp; Addison Chau </a:t>
            </a:r>
            <a:endParaRPr sz="2000" b="1" i="0" u="none" strike="noStrike" cap="none">
              <a:solidFill>
                <a:srgbClr val="0079AE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EPA Headquarters, Water Infrastructure &amp; Resiliency Finance Center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600" b="0" i="0" u="none" strike="noStrike" cap="none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EPA Water Technical Assistance (WaterTA): EFC Edition</a:t>
            </a:r>
            <a:br>
              <a:rPr lang="en-US" sz="1600" b="0" i="0" u="none" strike="noStrike" cap="none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"/>
          <p:cNvSpPr txBox="1"/>
          <p:nvPr/>
        </p:nvSpPr>
        <p:spPr>
          <a:xfrm>
            <a:off x="5901233" y="1503956"/>
            <a:ext cx="6096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Kira Jacobs, EPA - Region 1, Boston, MA  Source Water Protection Coordinator </a:t>
            </a:r>
            <a:r>
              <a:rPr lang="en-US" sz="1600" b="0" i="0" u="none" strike="noStrike" cap="none" dirty="0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Welcome and Intro to Source Water Collaborative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"/>
          <p:cNvSpPr txBox="1"/>
          <p:nvPr/>
        </p:nvSpPr>
        <p:spPr>
          <a:xfrm>
            <a:off x="5904036" y="5273199"/>
            <a:ext cx="6010981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Kira Jacobs &amp; Michelle Tucker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EPA - Region 1 &amp; EPA Region 10 (Seattle) Source Water Protection SWP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Question &amp; Answer; Final Reflections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980299-F1DC-E585-7BD8-C6D6450CA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02658" y="103658"/>
            <a:ext cx="9144000" cy="1030663"/>
          </a:xfrm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 sz="4000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Agenda</a:t>
            </a:r>
            <a:endParaRPr lang="en-US"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39ED0C-FF6F-E10A-40A6-BB130E326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915229"/>
            <a:ext cx="12192000" cy="942771"/>
          </a:xfrm>
          <a:prstGeom prst="rect">
            <a:avLst/>
          </a:prstGeom>
          <a:solidFill>
            <a:srgbClr val="0054A6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50"/>
              <a:buFont typeface="Calibri"/>
              <a:buNone/>
            </a:pPr>
            <a:endParaRPr sz="135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21" descr="EPA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667" y="5774114"/>
            <a:ext cx="4085483" cy="125969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21"/>
          <p:cNvSpPr txBox="1"/>
          <p:nvPr/>
        </p:nvSpPr>
        <p:spPr>
          <a:xfrm>
            <a:off x="9957817" y="6004834"/>
            <a:ext cx="212467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alibri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Office of Water</a:t>
            </a:r>
            <a:endParaRPr/>
          </a:p>
        </p:txBody>
      </p:sp>
      <p:sp>
        <p:nvSpPr>
          <p:cNvPr id="593" name="Google Shape;593;p21"/>
          <p:cNvSpPr txBox="1"/>
          <p:nvPr/>
        </p:nvSpPr>
        <p:spPr>
          <a:xfrm>
            <a:off x="933488" y="1289185"/>
            <a:ext cx="10456755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Bev Vazquez (they/them)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 Infrastructure &amp; Resiliency Finance Center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vazquez.bev@epa.gov</a:t>
            </a: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Addison Chau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chau.addison@epa.gov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Learn more or request assistance at </a:t>
            </a:r>
            <a:r>
              <a:rPr lang="en-US" sz="3200" b="1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www.epa.gov/WaterTA</a:t>
            </a:r>
            <a:r>
              <a:rPr lang="en-US" sz="3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901A3-7FEC-2C13-8637-EC26CA53A0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78000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F5496"/>
                </a:solidFill>
              </a:rPr>
              <a:t>Thank you!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22" descr="A close-up of a business ca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"/>
            <a:ext cx="1221567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3"/>
          <p:cNvSpPr txBox="1"/>
          <p:nvPr/>
        </p:nvSpPr>
        <p:spPr>
          <a:xfrm>
            <a:off x="9042018" y="2073401"/>
            <a:ext cx="2263996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B59035"/>
                </a:solidFill>
                <a:latin typeface="Tahoma"/>
                <a:ea typeface="Tahoma"/>
                <a:cs typeface="Tahoma"/>
                <a:sym typeface="Tahoma"/>
              </a:rPr>
              <a:t>FOCUS AREAS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04" name="Google Shape;604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933943" y="2263190"/>
            <a:ext cx="3914394" cy="3970782"/>
            <a:chOff x="7933943" y="2263190"/>
            <a:chExt cx="3914394" cy="3970782"/>
          </a:xfrm>
        </p:grpSpPr>
        <p:pic>
          <p:nvPicPr>
            <p:cNvPr id="605" name="Google Shape;605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933943" y="2263190"/>
              <a:ext cx="3914394" cy="3970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6" name="Google Shape;606;p23"/>
            <p:cNvSpPr/>
            <p:nvPr/>
          </p:nvSpPr>
          <p:spPr>
            <a:xfrm>
              <a:off x="8189976" y="2519171"/>
              <a:ext cx="3418840" cy="3474720"/>
            </a:xfrm>
            <a:custGeom>
              <a:avLst/>
              <a:gdLst/>
              <a:ahLst/>
              <a:cxnLst/>
              <a:rect l="l" t="t" r="r" b="b"/>
              <a:pathLst>
                <a:path w="3418840" h="3474720" extrusionOk="0">
                  <a:moveTo>
                    <a:pt x="3418332" y="30734"/>
                  </a:moveTo>
                  <a:lnTo>
                    <a:pt x="3415919" y="18757"/>
                  </a:lnTo>
                  <a:lnTo>
                    <a:pt x="3409340" y="8991"/>
                  </a:lnTo>
                  <a:lnTo>
                    <a:pt x="3399574" y="2413"/>
                  </a:lnTo>
                  <a:lnTo>
                    <a:pt x="3387598" y="0"/>
                  </a:lnTo>
                  <a:lnTo>
                    <a:pt x="30734" y="0"/>
                  </a:lnTo>
                  <a:lnTo>
                    <a:pt x="18745" y="2413"/>
                  </a:lnTo>
                  <a:lnTo>
                    <a:pt x="8978" y="8991"/>
                  </a:lnTo>
                  <a:lnTo>
                    <a:pt x="2400" y="18757"/>
                  </a:lnTo>
                  <a:lnTo>
                    <a:pt x="0" y="30734"/>
                  </a:lnTo>
                  <a:lnTo>
                    <a:pt x="0" y="3443960"/>
                  </a:lnTo>
                  <a:lnTo>
                    <a:pt x="2400" y="3455936"/>
                  </a:lnTo>
                  <a:lnTo>
                    <a:pt x="8978" y="3465715"/>
                  </a:lnTo>
                  <a:lnTo>
                    <a:pt x="18745" y="3472307"/>
                  </a:lnTo>
                  <a:lnTo>
                    <a:pt x="30734" y="3474720"/>
                  </a:lnTo>
                  <a:lnTo>
                    <a:pt x="3387598" y="3474720"/>
                  </a:lnTo>
                  <a:lnTo>
                    <a:pt x="3399574" y="3472307"/>
                  </a:lnTo>
                  <a:lnTo>
                    <a:pt x="3409340" y="3465715"/>
                  </a:lnTo>
                  <a:lnTo>
                    <a:pt x="3415919" y="3455936"/>
                  </a:lnTo>
                  <a:lnTo>
                    <a:pt x="3418332" y="3443960"/>
                  </a:lnTo>
                  <a:lnTo>
                    <a:pt x="3418332" y="30734"/>
                  </a:lnTo>
                  <a:close/>
                </a:path>
              </a:pathLst>
            </a:custGeom>
            <a:solidFill>
              <a:srgbClr val="B590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7" name="Google Shape;607;p23"/>
          <p:cNvSpPr txBox="1"/>
          <p:nvPr/>
        </p:nvSpPr>
        <p:spPr>
          <a:xfrm>
            <a:off x="8437626" y="2764916"/>
            <a:ext cx="2810510" cy="2728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Climate adaptation and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resilience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Stormwater and watershed management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Nature-based solutions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Water infrastructure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36449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Sustainable operating practices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08" name="Google Shape;608;p23"/>
          <p:cNvSpPr txBox="1">
            <a:spLocks noGrp="1"/>
          </p:cNvSpPr>
          <p:nvPr>
            <p:ph type="title"/>
          </p:nvPr>
        </p:nvSpPr>
        <p:spPr>
          <a:xfrm>
            <a:off x="1486916" y="2073605"/>
            <a:ext cx="1830618" cy="331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5687"/>
              </a:buClr>
              <a:buSzPts val="2000"/>
              <a:buFont typeface="Tahoma"/>
              <a:buNone/>
            </a:pPr>
            <a:r>
              <a:rPr lang="en-US" sz="2000" dirty="0"/>
              <a:t>WHO WE ARE</a:t>
            </a:r>
            <a:endParaRPr sz="2000" dirty="0"/>
          </a:p>
        </p:txBody>
      </p:sp>
      <p:grpSp>
        <p:nvGrpSpPr>
          <p:cNvPr id="609" name="Google Shape;609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7659" y="2263190"/>
            <a:ext cx="3914394" cy="3970782"/>
            <a:chOff x="327659" y="2263190"/>
            <a:chExt cx="3914394" cy="3970782"/>
          </a:xfrm>
        </p:grpSpPr>
        <p:pic>
          <p:nvPicPr>
            <p:cNvPr id="610" name="Google Shape;610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7659" y="2263190"/>
              <a:ext cx="3914394" cy="3970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23"/>
            <p:cNvSpPr/>
            <p:nvPr/>
          </p:nvSpPr>
          <p:spPr>
            <a:xfrm>
              <a:off x="583692" y="2519171"/>
              <a:ext cx="3418840" cy="3474720"/>
            </a:xfrm>
            <a:custGeom>
              <a:avLst/>
              <a:gdLst/>
              <a:ahLst/>
              <a:cxnLst/>
              <a:rect l="l" t="t" r="r" b="b"/>
              <a:pathLst>
                <a:path w="3418840" h="3474720" extrusionOk="0">
                  <a:moveTo>
                    <a:pt x="3418332" y="30734"/>
                  </a:moveTo>
                  <a:lnTo>
                    <a:pt x="3415919" y="18757"/>
                  </a:lnTo>
                  <a:lnTo>
                    <a:pt x="3409340" y="8991"/>
                  </a:lnTo>
                  <a:lnTo>
                    <a:pt x="3399574" y="2413"/>
                  </a:lnTo>
                  <a:lnTo>
                    <a:pt x="3387598" y="0"/>
                  </a:lnTo>
                  <a:lnTo>
                    <a:pt x="30759" y="0"/>
                  </a:lnTo>
                  <a:lnTo>
                    <a:pt x="18783" y="2413"/>
                  </a:lnTo>
                  <a:lnTo>
                    <a:pt x="9004" y="8991"/>
                  </a:lnTo>
                  <a:lnTo>
                    <a:pt x="2413" y="18757"/>
                  </a:lnTo>
                  <a:lnTo>
                    <a:pt x="0" y="30734"/>
                  </a:lnTo>
                  <a:lnTo>
                    <a:pt x="0" y="3443960"/>
                  </a:lnTo>
                  <a:lnTo>
                    <a:pt x="2413" y="3455936"/>
                  </a:lnTo>
                  <a:lnTo>
                    <a:pt x="9004" y="3465715"/>
                  </a:lnTo>
                  <a:lnTo>
                    <a:pt x="18783" y="3472307"/>
                  </a:lnTo>
                  <a:lnTo>
                    <a:pt x="30759" y="3474720"/>
                  </a:lnTo>
                  <a:lnTo>
                    <a:pt x="3387598" y="3474720"/>
                  </a:lnTo>
                  <a:lnTo>
                    <a:pt x="3399574" y="3472307"/>
                  </a:lnTo>
                  <a:lnTo>
                    <a:pt x="3409340" y="3465715"/>
                  </a:lnTo>
                  <a:lnTo>
                    <a:pt x="3415919" y="3455936"/>
                  </a:lnTo>
                  <a:lnTo>
                    <a:pt x="3418332" y="3443960"/>
                  </a:lnTo>
                  <a:lnTo>
                    <a:pt x="3418332" y="30734"/>
                  </a:lnTo>
                  <a:close/>
                </a:path>
              </a:pathLst>
            </a:custGeom>
            <a:solidFill>
              <a:srgbClr val="27568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23"/>
          <p:cNvSpPr txBox="1"/>
          <p:nvPr/>
        </p:nvSpPr>
        <p:spPr>
          <a:xfrm>
            <a:off x="831900" y="2638044"/>
            <a:ext cx="2909570" cy="2957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272415" lvl="0" indent="0" rtl="0">
              <a:lnSpc>
                <a:spcPct val="146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EFC for </a:t>
            </a: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EPA Region 1 23+ years </a:t>
            </a: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building local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and regional projects and partnerships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101600" lvl="0" indent="0" rtl="0">
              <a:lnSpc>
                <a:spcPct val="100200"/>
              </a:lnSpc>
              <a:spcBef>
                <a:spcPts val="99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Experienced team of </a:t>
            </a: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planners, facilitators, </a:t>
            </a: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technical </a:t>
            </a: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financial experts</a:t>
            </a:r>
            <a:endParaRPr sz="1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116839" lvl="0" indent="0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Based at the University of Maine System</a:t>
            </a:r>
            <a:endParaRPr sz="16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13" name="Google Shape;613;p23"/>
          <p:cNvSpPr txBox="1"/>
          <p:nvPr/>
        </p:nvSpPr>
        <p:spPr>
          <a:xfrm>
            <a:off x="4797541" y="2073605"/>
            <a:ext cx="2596915" cy="321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43823B"/>
                </a:solidFill>
                <a:latin typeface="Tahoma"/>
                <a:ea typeface="Tahoma"/>
                <a:cs typeface="Tahoma"/>
                <a:sym typeface="Tahoma"/>
              </a:rPr>
              <a:t>MISSON &amp; VALUES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14" name="Google Shape;614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130040" y="2263190"/>
            <a:ext cx="3915917" cy="3970782"/>
            <a:chOff x="4130040" y="2263190"/>
            <a:chExt cx="3915917" cy="3970782"/>
          </a:xfrm>
        </p:grpSpPr>
        <p:pic>
          <p:nvPicPr>
            <p:cNvPr id="615" name="Google Shape;615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30040" y="2263190"/>
              <a:ext cx="3915917" cy="39707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23"/>
            <p:cNvSpPr/>
            <p:nvPr/>
          </p:nvSpPr>
          <p:spPr>
            <a:xfrm>
              <a:off x="4386072" y="2519171"/>
              <a:ext cx="3420110" cy="3474720"/>
            </a:xfrm>
            <a:custGeom>
              <a:avLst/>
              <a:gdLst/>
              <a:ahLst/>
              <a:cxnLst/>
              <a:rect l="l" t="t" r="r" b="b"/>
              <a:pathLst>
                <a:path w="3420109" h="3474720" extrusionOk="0">
                  <a:moveTo>
                    <a:pt x="3419856" y="30734"/>
                  </a:moveTo>
                  <a:lnTo>
                    <a:pt x="3417417" y="18808"/>
                  </a:lnTo>
                  <a:lnTo>
                    <a:pt x="3410813" y="9042"/>
                  </a:lnTo>
                  <a:lnTo>
                    <a:pt x="3401047" y="2438"/>
                  </a:lnTo>
                  <a:lnTo>
                    <a:pt x="3389122" y="0"/>
                  </a:lnTo>
                  <a:lnTo>
                    <a:pt x="30734" y="0"/>
                  </a:lnTo>
                  <a:lnTo>
                    <a:pt x="18796" y="2438"/>
                  </a:lnTo>
                  <a:lnTo>
                    <a:pt x="9029" y="9042"/>
                  </a:lnTo>
                  <a:lnTo>
                    <a:pt x="2425" y="18808"/>
                  </a:lnTo>
                  <a:lnTo>
                    <a:pt x="0" y="30734"/>
                  </a:lnTo>
                  <a:lnTo>
                    <a:pt x="0" y="3443935"/>
                  </a:lnTo>
                  <a:lnTo>
                    <a:pt x="2425" y="3455924"/>
                  </a:lnTo>
                  <a:lnTo>
                    <a:pt x="9029" y="3465715"/>
                  </a:lnTo>
                  <a:lnTo>
                    <a:pt x="18796" y="3472307"/>
                  </a:lnTo>
                  <a:lnTo>
                    <a:pt x="30734" y="3474720"/>
                  </a:lnTo>
                  <a:lnTo>
                    <a:pt x="3389122" y="3474720"/>
                  </a:lnTo>
                  <a:lnTo>
                    <a:pt x="3401047" y="3472307"/>
                  </a:lnTo>
                  <a:lnTo>
                    <a:pt x="3410813" y="3465715"/>
                  </a:lnTo>
                  <a:lnTo>
                    <a:pt x="3417417" y="3455924"/>
                  </a:lnTo>
                  <a:lnTo>
                    <a:pt x="3419856" y="3443935"/>
                  </a:lnTo>
                  <a:lnTo>
                    <a:pt x="3419856" y="30734"/>
                  </a:lnTo>
                  <a:close/>
                </a:path>
              </a:pathLst>
            </a:custGeom>
            <a:solidFill>
              <a:srgbClr val="43823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7" name="Google Shape;617;p23"/>
          <p:cNvSpPr txBox="1"/>
          <p:nvPr/>
        </p:nvSpPr>
        <p:spPr>
          <a:xfrm>
            <a:off x="4634610" y="2764916"/>
            <a:ext cx="2932430" cy="2762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Build community capacity to </a:t>
            </a:r>
            <a:r>
              <a:rPr lang="en-US" sz="1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fund and finance </a:t>
            </a: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environmental priorities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63500" lvl="0" indent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Prioritize </a:t>
            </a:r>
            <a:r>
              <a:rPr lang="en-US" sz="1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underserved </a:t>
            </a: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and </a:t>
            </a:r>
            <a:r>
              <a:rPr lang="en-US" sz="1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environmental justice (EJ) </a:t>
            </a: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communities</a:t>
            </a:r>
            <a:endParaRPr sz="18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965200" lvl="0" indent="0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Advance </a:t>
            </a:r>
            <a:r>
              <a:rPr lang="en-US" sz="18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climate resilience</a:t>
            </a:r>
            <a:endParaRPr sz="18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618" name="Google Shape;618;p23" descr="NEEFC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43044" y="277368"/>
            <a:ext cx="3105911" cy="139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4"/>
          <p:cNvSpPr txBox="1">
            <a:spLocks noGrp="1"/>
          </p:cNvSpPr>
          <p:nvPr>
            <p:ph type="title"/>
          </p:nvPr>
        </p:nvSpPr>
        <p:spPr>
          <a:xfrm>
            <a:off x="903528" y="319130"/>
            <a:ext cx="8566150" cy="50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200"/>
              <a:buFont typeface="Tahoma"/>
              <a:buNone/>
            </a:pPr>
            <a:r>
              <a:rPr lang="en-US" sz="3200">
                <a:latin typeface="Tahoma"/>
                <a:ea typeface="Tahoma"/>
                <a:cs typeface="Tahoma"/>
                <a:sym typeface="Tahoma"/>
              </a:rPr>
              <a:t>Historic Commitment to Water Infrastructure</a:t>
            </a:r>
            <a:endParaRPr/>
          </a:p>
        </p:txBody>
      </p:sp>
      <p:pic>
        <p:nvPicPr>
          <p:cNvPr id="624" name="Google Shape;624;p24" descr="Funding infofgraphi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444" y="1569719"/>
            <a:ext cx="8363711" cy="4264111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24"/>
          <p:cNvSpPr txBox="1"/>
          <p:nvPr/>
        </p:nvSpPr>
        <p:spPr>
          <a:xfrm>
            <a:off x="671271" y="5890361"/>
            <a:ext cx="5392420" cy="193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Source: The Atlas, </a:t>
            </a:r>
            <a:r>
              <a:rPr lang="en-US" sz="1100" i="1" u="sng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Year of Lessons from Infrastructure Investment and Jobs Act</a:t>
            </a:r>
            <a:endParaRPr sz="11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26" name="Google Shape;626;p24"/>
          <p:cNvSpPr txBox="1"/>
          <p:nvPr/>
        </p:nvSpPr>
        <p:spPr>
          <a:xfrm>
            <a:off x="9123680" y="2447036"/>
            <a:ext cx="2337435" cy="306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3175" rIns="0" bIns="0" anchor="t" anchorCtr="0">
            <a:spAutoFit/>
          </a:bodyPr>
          <a:lstStyle/>
          <a:p>
            <a:pPr marL="12700" marR="508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IIJA (BIL) alone includes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$50 billion for water infrastructure 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via EPA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39370" lvl="0" indent="0" algn="l" rtl="0">
              <a:lnSpc>
                <a:spcPct val="108000"/>
              </a:lnSpc>
              <a:spcBef>
                <a:spcPts val="213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Emphasis on ensuring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equitable benefits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9525" lvl="0" indent="0" algn="l" rtl="0">
              <a:lnSpc>
                <a:spcPct val="108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for disadvantaged communities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27" name="Google Shape;627;p24" descr="A close-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1700" y="6934"/>
            <a:ext cx="2400300" cy="11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5"/>
          <p:cNvSpPr txBox="1">
            <a:spLocks noGrp="1"/>
          </p:cNvSpPr>
          <p:nvPr>
            <p:ph type="title"/>
          </p:nvPr>
        </p:nvSpPr>
        <p:spPr>
          <a:xfrm>
            <a:off x="1258316" y="2008377"/>
            <a:ext cx="9676130" cy="1232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-1904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1F2D67"/>
              </a:buClr>
              <a:buSzPts val="2400"/>
              <a:buFont typeface="Verdana"/>
              <a:buNone/>
            </a:pPr>
            <a:r>
              <a:rPr lang="en-US" sz="2400" b="0" dirty="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Helping communities access </a:t>
            </a:r>
            <a:r>
              <a:rPr lang="en-US" sz="2400" dirty="0">
                <a:solidFill>
                  <a:srgbClr val="1F2D67"/>
                </a:solidFill>
              </a:rPr>
              <a:t>Bipartisan Infrastructure Law funding </a:t>
            </a:r>
            <a:r>
              <a:rPr lang="en-US" sz="2400" b="0" dirty="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for water infrastructure investment, with a focus on </a:t>
            </a:r>
            <a:r>
              <a:rPr lang="en-US" sz="2400" dirty="0">
                <a:solidFill>
                  <a:srgbClr val="1F2D67"/>
                </a:solidFill>
              </a:rPr>
              <a:t>Clean Water &amp; Drinking Water State Revolving Funds (SRFs)</a:t>
            </a:r>
            <a:endParaRPr sz="240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72" name="Google Shape;672;p25"/>
          <p:cNvSpPr txBox="1"/>
          <p:nvPr/>
        </p:nvSpPr>
        <p:spPr>
          <a:xfrm>
            <a:off x="6675850" y="3446526"/>
            <a:ext cx="3139796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HOW WE WORK</a:t>
            </a:r>
            <a:endParaRPr sz="18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73" name="Google Shape;673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811267" y="3614877"/>
            <a:ext cx="6405372" cy="2683764"/>
            <a:chOff x="4811267" y="3614877"/>
            <a:chExt cx="6405372" cy="2683764"/>
          </a:xfrm>
        </p:grpSpPr>
        <p:pic>
          <p:nvPicPr>
            <p:cNvPr id="674" name="Google Shape;674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811267" y="3614877"/>
              <a:ext cx="6405372" cy="268376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5" name="Google Shape;675;p25"/>
            <p:cNvSpPr/>
            <p:nvPr/>
          </p:nvSpPr>
          <p:spPr>
            <a:xfrm>
              <a:off x="5017007" y="3820667"/>
              <a:ext cx="6007735" cy="2286000"/>
            </a:xfrm>
            <a:custGeom>
              <a:avLst/>
              <a:gdLst/>
              <a:ahLst/>
              <a:cxnLst/>
              <a:rect l="l" t="t" r="r" b="b"/>
              <a:pathLst>
                <a:path w="6007734" h="2286000" extrusionOk="0">
                  <a:moveTo>
                    <a:pt x="5987034" y="0"/>
                  </a:moveTo>
                  <a:lnTo>
                    <a:pt x="20574" y="0"/>
                  </a:lnTo>
                  <a:lnTo>
                    <a:pt x="12590" y="1625"/>
                  </a:lnTo>
                  <a:lnTo>
                    <a:pt x="6048" y="6048"/>
                  </a:lnTo>
                  <a:lnTo>
                    <a:pt x="1625" y="12590"/>
                  </a:lnTo>
                  <a:lnTo>
                    <a:pt x="0" y="20573"/>
                  </a:lnTo>
                  <a:lnTo>
                    <a:pt x="0" y="2265425"/>
                  </a:lnTo>
                  <a:lnTo>
                    <a:pt x="1625" y="2273435"/>
                  </a:lnTo>
                  <a:lnTo>
                    <a:pt x="6048" y="2279975"/>
                  </a:lnTo>
                  <a:lnTo>
                    <a:pt x="12590" y="2284383"/>
                  </a:lnTo>
                  <a:lnTo>
                    <a:pt x="20574" y="2285999"/>
                  </a:lnTo>
                  <a:lnTo>
                    <a:pt x="5987034" y="2285999"/>
                  </a:lnTo>
                  <a:lnTo>
                    <a:pt x="5995017" y="2284383"/>
                  </a:lnTo>
                  <a:lnTo>
                    <a:pt x="6001559" y="2279975"/>
                  </a:lnTo>
                  <a:lnTo>
                    <a:pt x="6005982" y="2273435"/>
                  </a:lnTo>
                  <a:lnTo>
                    <a:pt x="6007608" y="2265425"/>
                  </a:lnTo>
                  <a:lnTo>
                    <a:pt x="6007608" y="20573"/>
                  </a:lnTo>
                  <a:lnTo>
                    <a:pt x="6005982" y="12590"/>
                  </a:lnTo>
                  <a:lnTo>
                    <a:pt x="6001559" y="6048"/>
                  </a:lnTo>
                  <a:lnTo>
                    <a:pt x="5995017" y="1625"/>
                  </a:lnTo>
                  <a:lnTo>
                    <a:pt x="5987034" y="0"/>
                  </a:lnTo>
                  <a:close/>
                </a:path>
              </a:pathLst>
            </a:custGeom>
            <a:solidFill>
              <a:srgbClr val="1F2D67">
                <a:alpha val="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6" name="Google Shape;676;p25"/>
          <p:cNvSpPr txBox="1"/>
          <p:nvPr/>
        </p:nvSpPr>
        <p:spPr>
          <a:xfrm>
            <a:off x="5181727" y="3988054"/>
            <a:ext cx="5703570" cy="1746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Deploy experienced providers </a:t>
            </a:r>
            <a:r>
              <a:rPr lang="en-US" sz="16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from our network of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regional partners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65532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Develop </a:t>
            </a:r>
            <a:r>
              <a:rPr lang="en-US" sz="16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customized technical, financial, and managerial solutions </a:t>
            </a:r>
            <a:r>
              <a:rPr lang="en-US" sz="16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to water challenges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Work jointly with water systems to </a:t>
            </a:r>
            <a:r>
              <a:rPr lang="en-US" sz="16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advance projects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to funding and implementation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77" name="Google Shape;677;p25"/>
          <p:cNvSpPr txBox="1"/>
          <p:nvPr/>
        </p:nvSpPr>
        <p:spPr>
          <a:xfrm>
            <a:off x="2528697" y="3426332"/>
            <a:ext cx="839469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VALUES</a:t>
            </a:r>
            <a:endParaRPr sz="18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78" name="Google Shape;678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1644" y="3596589"/>
            <a:ext cx="3921252" cy="2683763"/>
            <a:chOff x="961644" y="3596589"/>
            <a:chExt cx="3921252" cy="2683763"/>
          </a:xfrm>
        </p:grpSpPr>
        <p:pic>
          <p:nvPicPr>
            <p:cNvPr id="679" name="Google Shape;679;p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61644" y="3596589"/>
              <a:ext cx="3921252" cy="2683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0" name="Google Shape;680;p25"/>
            <p:cNvSpPr/>
            <p:nvPr/>
          </p:nvSpPr>
          <p:spPr>
            <a:xfrm>
              <a:off x="1167384" y="3802380"/>
              <a:ext cx="3523615" cy="2286000"/>
            </a:xfrm>
            <a:custGeom>
              <a:avLst/>
              <a:gdLst/>
              <a:ahLst/>
              <a:cxnLst/>
              <a:rect l="l" t="t" r="r" b="b"/>
              <a:pathLst>
                <a:path w="3523615" h="2286000" extrusionOk="0">
                  <a:moveTo>
                    <a:pt x="3502914" y="0"/>
                  </a:moveTo>
                  <a:lnTo>
                    <a:pt x="20574" y="0"/>
                  </a:lnTo>
                  <a:lnTo>
                    <a:pt x="12564" y="1625"/>
                  </a:lnTo>
                  <a:lnTo>
                    <a:pt x="6024" y="6048"/>
                  </a:lnTo>
                  <a:lnTo>
                    <a:pt x="1616" y="12590"/>
                  </a:lnTo>
                  <a:lnTo>
                    <a:pt x="0" y="20574"/>
                  </a:lnTo>
                  <a:lnTo>
                    <a:pt x="0" y="2265426"/>
                  </a:lnTo>
                  <a:lnTo>
                    <a:pt x="1616" y="2273435"/>
                  </a:lnTo>
                  <a:lnTo>
                    <a:pt x="6024" y="2279975"/>
                  </a:lnTo>
                  <a:lnTo>
                    <a:pt x="12564" y="2284383"/>
                  </a:lnTo>
                  <a:lnTo>
                    <a:pt x="20574" y="2286000"/>
                  </a:lnTo>
                  <a:lnTo>
                    <a:pt x="3502914" y="2286000"/>
                  </a:lnTo>
                  <a:lnTo>
                    <a:pt x="3510897" y="2284383"/>
                  </a:lnTo>
                  <a:lnTo>
                    <a:pt x="3517439" y="2279975"/>
                  </a:lnTo>
                  <a:lnTo>
                    <a:pt x="3521862" y="2273435"/>
                  </a:lnTo>
                  <a:lnTo>
                    <a:pt x="3523488" y="2265426"/>
                  </a:lnTo>
                  <a:lnTo>
                    <a:pt x="3523488" y="20574"/>
                  </a:lnTo>
                  <a:lnTo>
                    <a:pt x="3521862" y="12590"/>
                  </a:lnTo>
                  <a:lnTo>
                    <a:pt x="3517439" y="6048"/>
                  </a:lnTo>
                  <a:lnTo>
                    <a:pt x="3510897" y="1625"/>
                  </a:lnTo>
                  <a:lnTo>
                    <a:pt x="3502914" y="0"/>
                  </a:lnTo>
                  <a:close/>
                </a:path>
              </a:pathLst>
            </a:custGeom>
            <a:solidFill>
              <a:srgbClr val="1F2D67">
                <a:alpha val="9803"/>
              </a:srgbClr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1" name="Google Shape;681;p25"/>
          <p:cNvSpPr txBox="1"/>
          <p:nvPr/>
        </p:nvSpPr>
        <p:spPr>
          <a:xfrm>
            <a:off x="1435735" y="4145026"/>
            <a:ext cx="3093720" cy="1372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29591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Reduce funding barriers faced by </a:t>
            </a:r>
            <a:r>
              <a:rPr lang="en-US" sz="16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disadvantaged and EJ communities</a:t>
            </a:r>
            <a:endParaRPr sz="1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Prioritize </a:t>
            </a:r>
            <a:r>
              <a:rPr lang="en-US" sz="16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new borrowers and pressing water challenges</a:t>
            </a:r>
            <a:endParaRPr sz="1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82" name="Google Shape;682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7384" y="3797820"/>
            <a:ext cx="9857740" cy="116205"/>
          </a:xfrm>
          <a:custGeom>
            <a:avLst/>
            <a:gdLst/>
            <a:ahLst/>
            <a:cxnLst/>
            <a:rect l="l" t="t" r="r" b="b"/>
            <a:pathLst>
              <a:path w="9857740" h="116204" extrusionOk="0">
                <a:moveTo>
                  <a:pt x="3523488" y="4559"/>
                </a:moveTo>
                <a:lnTo>
                  <a:pt x="0" y="4559"/>
                </a:lnTo>
                <a:lnTo>
                  <a:pt x="0" y="115811"/>
                </a:lnTo>
                <a:lnTo>
                  <a:pt x="3523488" y="115811"/>
                </a:lnTo>
                <a:lnTo>
                  <a:pt x="3523488" y="4559"/>
                </a:lnTo>
                <a:close/>
              </a:path>
              <a:path w="9857740" h="116204" extrusionOk="0">
                <a:moveTo>
                  <a:pt x="9857232" y="0"/>
                </a:moveTo>
                <a:lnTo>
                  <a:pt x="3849624" y="0"/>
                </a:lnTo>
                <a:lnTo>
                  <a:pt x="3849624" y="111239"/>
                </a:lnTo>
                <a:lnTo>
                  <a:pt x="9857232" y="111239"/>
                </a:lnTo>
                <a:lnTo>
                  <a:pt x="9857232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25"/>
          <p:cNvSpPr txBox="1"/>
          <p:nvPr/>
        </p:nvSpPr>
        <p:spPr>
          <a:xfrm>
            <a:off x="2851529" y="6318300"/>
            <a:ext cx="7894559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1F2D67"/>
                </a:solidFill>
                <a:latin typeface="Verdana"/>
                <a:ea typeface="Verdana"/>
                <a:cs typeface="Verdana"/>
                <a:sym typeface="Verdana"/>
              </a:rPr>
              <a:t>Request Assistance at </a:t>
            </a:r>
            <a:r>
              <a:rPr lang="en-US" sz="2000" u="sng" dirty="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neefc.org/water-infrastructure</a:t>
            </a:r>
            <a:endParaRPr sz="2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" name="Picture 2" descr="A blue and white logo&#10;&#10;Description automatically generated">
            <a:extLst>
              <a:ext uri="{FF2B5EF4-FFF2-40B4-BE49-F238E27FC236}">
                <a16:creationId xmlns:a16="http://schemas.microsoft.com/office/drawing/2014/main" id="{E02B320E-B565-B937-3F76-B8519CB68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020" y="393610"/>
            <a:ext cx="7772400" cy="137317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26"/>
          <p:cNvSpPr txBox="1">
            <a:spLocks noGrp="1"/>
          </p:cNvSpPr>
          <p:nvPr>
            <p:ph type="title"/>
          </p:nvPr>
        </p:nvSpPr>
        <p:spPr>
          <a:xfrm>
            <a:off x="916939" y="385064"/>
            <a:ext cx="8676640" cy="112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Calibri"/>
              <a:buNone/>
            </a:pPr>
            <a:r>
              <a:rPr lang="en-US" sz="3600"/>
              <a:t>NEWIN: bringing </a:t>
            </a:r>
            <a:r>
              <a:rPr lang="en-US" sz="3600">
                <a:latin typeface="Calibri"/>
                <a:ea typeface="Calibri"/>
                <a:cs typeface="Calibri"/>
                <a:sym typeface="Calibri"/>
              </a:rPr>
              <a:t>communities closer to securing funding for project implementation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9" name="Google Shape;689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17892" y="2959607"/>
            <a:ext cx="1920239" cy="1703705"/>
          </a:xfrm>
          <a:custGeom>
            <a:avLst/>
            <a:gdLst/>
            <a:ahLst/>
            <a:cxnLst/>
            <a:rect l="l" t="t" r="r" b="b"/>
            <a:pathLst>
              <a:path w="1920240" h="1703704" extrusionOk="0">
                <a:moveTo>
                  <a:pt x="1920239" y="0"/>
                </a:moveTo>
                <a:lnTo>
                  <a:pt x="0" y="0"/>
                </a:lnTo>
                <a:lnTo>
                  <a:pt x="0" y="1371599"/>
                </a:lnTo>
                <a:lnTo>
                  <a:pt x="320039" y="1371599"/>
                </a:lnTo>
                <a:lnTo>
                  <a:pt x="452881" y="1703450"/>
                </a:lnTo>
                <a:lnTo>
                  <a:pt x="800100" y="1371599"/>
                </a:lnTo>
                <a:lnTo>
                  <a:pt x="1920239" y="1371599"/>
                </a:lnTo>
                <a:lnTo>
                  <a:pt x="1920239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32847" y="2959607"/>
            <a:ext cx="1920239" cy="1703705"/>
          </a:xfrm>
          <a:custGeom>
            <a:avLst/>
            <a:gdLst/>
            <a:ahLst/>
            <a:cxnLst/>
            <a:rect l="l" t="t" r="r" b="b"/>
            <a:pathLst>
              <a:path w="1920240" h="1703704" extrusionOk="0">
                <a:moveTo>
                  <a:pt x="1920240" y="0"/>
                </a:moveTo>
                <a:lnTo>
                  <a:pt x="0" y="0"/>
                </a:lnTo>
                <a:lnTo>
                  <a:pt x="0" y="1371599"/>
                </a:lnTo>
                <a:lnTo>
                  <a:pt x="320040" y="1371599"/>
                </a:lnTo>
                <a:lnTo>
                  <a:pt x="406907" y="1703450"/>
                </a:lnTo>
                <a:lnTo>
                  <a:pt x="800100" y="1371599"/>
                </a:lnTo>
                <a:lnTo>
                  <a:pt x="1920240" y="1371599"/>
                </a:lnTo>
                <a:lnTo>
                  <a:pt x="1920240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91027" y="2959607"/>
            <a:ext cx="1920239" cy="1736089"/>
          </a:xfrm>
          <a:custGeom>
            <a:avLst/>
            <a:gdLst/>
            <a:ahLst/>
            <a:cxnLst/>
            <a:rect l="l" t="t" r="r" b="b"/>
            <a:pathLst>
              <a:path w="1920239" h="1736089" extrusionOk="0">
                <a:moveTo>
                  <a:pt x="1920239" y="0"/>
                </a:moveTo>
                <a:lnTo>
                  <a:pt x="0" y="0"/>
                </a:lnTo>
                <a:lnTo>
                  <a:pt x="0" y="1371599"/>
                </a:lnTo>
                <a:lnTo>
                  <a:pt x="320040" y="1371599"/>
                </a:lnTo>
                <a:lnTo>
                  <a:pt x="376300" y="1735581"/>
                </a:lnTo>
                <a:lnTo>
                  <a:pt x="800100" y="1371599"/>
                </a:lnTo>
                <a:lnTo>
                  <a:pt x="1920239" y="1371599"/>
                </a:lnTo>
                <a:lnTo>
                  <a:pt x="1920239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7595" y="2959607"/>
            <a:ext cx="1920239" cy="1719580"/>
          </a:xfrm>
          <a:custGeom>
            <a:avLst/>
            <a:gdLst/>
            <a:ahLst/>
            <a:cxnLst/>
            <a:rect l="l" t="t" r="r" b="b"/>
            <a:pathLst>
              <a:path w="1920239" h="1719579" extrusionOk="0">
                <a:moveTo>
                  <a:pt x="1920240" y="0"/>
                </a:moveTo>
                <a:lnTo>
                  <a:pt x="0" y="0"/>
                </a:lnTo>
                <a:lnTo>
                  <a:pt x="0" y="1371599"/>
                </a:lnTo>
                <a:lnTo>
                  <a:pt x="320040" y="1371599"/>
                </a:lnTo>
                <a:lnTo>
                  <a:pt x="345694" y="1719452"/>
                </a:lnTo>
                <a:lnTo>
                  <a:pt x="800100" y="1371599"/>
                </a:lnTo>
                <a:lnTo>
                  <a:pt x="1920240" y="1371599"/>
                </a:lnTo>
                <a:lnTo>
                  <a:pt x="1920240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04459" y="2959607"/>
            <a:ext cx="1920239" cy="1703705"/>
          </a:xfrm>
          <a:custGeom>
            <a:avLst/>
            <a:gdLst/>
            <a:ahLst/>
            <a:cxnLst/>
            <a:rect l="l" t="t" r="r" b="b"/>
            <a:pathLst>
              <a:path w="1920240" h="1703704" extrusionOk="0">
                <a:moveTo>
                  <a:pt x="1920239" y="0"/>
                </a:moveTo>
                <a:lnTo>
                  <a:pt x="0" y="0"/>
                </a:lnTo>
                <a:lnTo>
                  <a:pt x="0" y="1371599"/>
                </a:lnTo>
                <a:lnTo>
                  <a:pt x="320039" y="1371599"/>
                </a:lnTo>
                <a:lnTo>
                  <a:pt x="406907" y="1703450"/>
                </a:lnTo>
                <a:lnTo>
                  <a:pt x="800100" y="1371599"/>
                </a:lnTo>
                <a:lnTo>
                  <a:pt x="1920239" y="1371599"/>
                </a:lnTo>
                <a:lnTo>
                  <a:pt x="1920239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26"/>
          <p:cNvSpPr txBox="1"/>
          <p:nvPr/>
        </p:nvSpPr>
        <p:spPr>
          <a:xfrm>
            <a:off x="777341" y="3350463"/>
            <a:ext cx="156400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Partnerships &amp;</a:t>
            </a:r>
            <a:endParaRPr sz="1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Engagement</a:t>
            </a:r>
            <a:endParaRPr sz="1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95" name="Google Shape;695;p26"/>
          <p:cNvSpPr txBox="1"/>
          <p:nvPr/>
        </p:nvSpPr>
        <p:spPr>
          <a:xfrm>
            <a:off x="3083814" y="3350463"/>
            <a:ext cx="1310640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Planning &amp;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Assessment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96" name="Google Shape;696;p26"/>
          <p:cNvSpPr txBox="1"/>
          <p:nvPr/>
        </p:nvSpPr>
        <p:spPr>
          <a:xfrm>
            <a:off x="5390515" y="3350463"/>
            <a:ext cx="152590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Project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Development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97" name="Google Shape;697;p26"/>
          <p:cNvSpPr txBox="1"/>
          <p:nvPr/>
        </p:nvSpPr>
        <p:spPr>
          <a:xfrm>
            <a:off x="7696961" y="3350463"/>
            <a:ext cx="1123315" cy="5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Funding &amp;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Financing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98" name="Google Shape;698;p26"/>
          <p:cNvSpPr txBox="1"/>
          <p:nvPr/>
        </p:nvSpPr>
        <p:spPr>
          <a:xfrm>
            <a:off x="10003663" y="3212338"/>
            <a:ext cx="1634489" cy="751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Project Construction &amp; Management</a:t>
            </a:r>
            <a:endParaRPr sz="16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699" name="Google Shape;699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1" y="5061203"/>
            <a:ext cx="12192000" cy="182879"/>
            <a:chOff x="761" y="5061203"/>
            <a:chExt cx="12192000" cy="182879"/>
          </a:xfrm>
        </p:grpSpPr>
        <p:sp>
          <p:nvSpPr>
            <p:cNvPr id="700" name="Google Shape;700;p26"/>
            <p:cNvSpPr/>
            <p:nvPr/>
          </p:nvSpPr>
          <p:spPr>
            <a:xfrm>
              <a:off x="761" y="5154929"/>
              <a:ext cx="12192000" cy="0"/>
            </a:xfrm>
            <a:custGeom>
              <a:avLst/>
              <a:gdLst/>
              <a:ahLst/>
              <a:cxnLst/>
              <a:rect l="l" t="t" r="r" b="b"/>
              <a:pathLst>
                <a:path w="12192000" h="120000" extrusionOk="0">
                  <a:moveTo>
                    <a:pt x="0" y="0"/>
                  </a:moveTo>
                  <a:lnTo>
                    <a:pt x="12192000" y="0"/>
                  </a:lnTo>
                </a:path>
              </a:pathLst>
            </a:custGeom>
            <a:noFill/>
            <a:ln w="28575" cap="flat" cmpd="sng">
              <a:solidFill>
                <a:srgbClr val="1F2D6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01" name="Google Shape;701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200400" y="5061203"/>
              <a:ext cx="182879" cy="182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2" name="Google Shape;702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58011" y="5061203"/>
              <a:ext cx="182879" cy="182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3" name="Google Shape;703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42788" y="5061203"/>
              <a:ext cx="182879" cy="182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4" name="Google Shape;704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83652" y="5061203"/>
              <a:ext cx="182879" cy="182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5" name="Google Shape;705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226040" y="5061203"/>
              <a:ext cx="182879" cy="1828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6" name="Google Shape;706;p26"/>
          <p:cNvSpPr txBox="1"/>
          <p:nvPr/>
        </p:nvSpPr>
        <p:spPr>
          <a:xfrm>
            <a:off x="641951" y="2272410"/>
            <a:ext cx="4992276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Our services include:</a:t>
            </a:r>
            <a:endParaRPr sz="2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07" name="Google Shape;707;p26" descr="A close-up of a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27"/>
          <p:cNvSpPr txBox="1">
            <a:spLocks noGrp="1"/>
          </p:cNvSpPr>
          <p:nvPr>
            <p:ph type="title"/>
          </p:nvPr>
        </p:nvSpPr>
        <p:spPr>
          <a:xfrm>
            <a:off x="838200" y="378005"/>
            <a:ext cx="10515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>
                <a:latin typeface="Tahoma"/>
                <a:ea typeface="Tahoma"/>
                <a:cs typeface="Tahoma"/>
                <a:sym typeface="Tahoma"/>
              </a:rPr>
              <a:t>Environmental Finance Center Network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13" name="Google Shape;713;p27"/>
          <p:cNvGraphicFramePr/>
          <p:nvPr/>
        </p:nvGraphicFramePr>
        <p:xfrm>
          <a:off x="1016901" y="1130046"/>
          <a:ext cx="5332750" cy="5459750"/>
        </p:xfrm>
        <a:graphic>
          <a:graphicData uri="http://schemas.openxmlformats.org/drawingml/2006/table">
            <a:tbl>
              <a:tblPr firstRow="1" bandRow="1">
                <a:noFill/>
                <a:tableStyleId>{C186A399-5456-4945-870A-0DC986DDC5F8}</a:tableStyleId>
              </a:tblPr>
              <a:tblGrid>
                <a:gridCol w="1364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8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600">
                <a:tc gridSpan="2">
                  <a:txBody>
                    <a:bodyPr/>
                    <a:lstStyle/>
                    <a:p>
                      <a:pPr marL="86995" marR="18542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Regional Water Infrastructure EFC with Bipartisan Infrastructure Law Funding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1B1B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EPA Region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0E1"/>
                    </a:solidFill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1" u="none" strike="noStrike" cap="none">
                          <a:solidFill>
                            <a:srgbClr val="1B1B1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7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Maine System - NEEFC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Syracuse University - SU 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7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Maryland - UMD 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2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28067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North Carolina at Chapel Hill – UNC 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87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Southeast Rural Community Assistance Project Inc.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WSOS Community Action Commission Inc.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7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Delta Institute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7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New Mexico – Southwest EFC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Wichita State University – EFC Wichita State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7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8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Rural Water Association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8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Rural Community Assistance Corporation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8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5125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Hawaii Community Foundation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3937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10</a:t>
                      </a:r>
                      <a:endParaRPr sz="13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8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8699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u="none" strike="noStrike" cap="none" dirty="0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Rural Community Assistance Corporation - RCAP</a:t>
                      </a:r>
                      <a:endParaRPr sz="1300" u="none" strike="noStrike" cap="none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138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714" name="Google Shape;714;p27"/>
          <p:cNvGraphicFramePr/>
          <p:nvPr/>
        </p:nvGraphicFramePr>
        <p:xfrm>
          <a:off x="7429118" y="2754629"/>
          <a:ext cx="3629025" cy="2143150"/>
        </p:xfrm>
        <a:graphic>
          <a:graphicData uri="http://schemas.openxmlformats.org/drawingml/2006/table">
            <a:tbl>
              <a:tblPr firstRow="1" bandRow="1">
                <a:noFill/>
                <a:tableStyleId>{C186A399-5456-4945-870A-0DC986DDC5F8}</a:tableStyleId>
              </a:tblPr>
              <a:tblGrid>
                <a:gridCol w="3629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5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125"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Water Infrastructure EFCs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FE0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92075" marR="413384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Rural Community Assistance Program - RCAP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4065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125"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Sand County (EPIC)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0800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125"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U.S. Water Alliance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125">
                <a:tc>
                  <a:txBody>
                    <a:bodyPr/>
                    <a:lstStyle/>
                    <a:p>
                      <a:pPr marL="92075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rgbClr val="57585B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Moonshot Missions</a:t>
                      </a:r>
                      <a:endParaRPr sz="14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0" marR="0" marT="51425" marB="0">
                    <a:lnL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1B1B1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15" name="Google Shape;715;p27"/>
          <p:cNvSpPr txBox="1"/>
          <p:nvPr/>
        </p:nvSpPr>
        <p:spPr>
          <a:xfrm>
            <a:off x="6625590" y="5230748"/>
            <a:ext cx="5380355" cy="96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 Technical Assistance Request Form | US EPA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1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446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275687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neefc.org/water-system-management-finance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6" name="Google Shape;716;p27" descr="A close-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8"/>
          <p:cNvSpPr txBox="1">
            <a:spLocks noGrp="1"/>
          </p:cNvSpPr>
          <p:nvPr>
            <p:ph type="title"/>
          </p:nvPr>
        </p:nvSpPr>
        <p:spPr>
          <a:xfrm>
            <a:off x="470026" y="361655"/>
            <a:ext cx="8967445" cy="112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 dirty="0">
                <a:latin typeface="Tahoma"/>
                <a:ea typeface="Tahoma"/>
                <a:cs typeface="Tahoma"/>
                <a:sym typeface="Tahoma"/>
              </a:rPr>
              <a:t>State Revolving Funds (SRFs): Flexible Funding for Local Water Needs</a:t>
            </a:r>
            <a:endParaRPr sz="3600" dirty="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2" name="Google Shape;722;p28"/>
          <p:cNvSpPr txBox="1"/>
          <p:nvPr/>
        </p:nvSpPr>
        <p:spPr>
          <a:xfrm>
            <a:off x="492378" y="1550910"/>
            <a:ext cx="8883015" cy="715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SRFs provide low-interest loans to communities for a wide range of water</a:t>
            </a:r>
            <a:r>
              <a:rPr lang="en-US" sz="2000" dirty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lang="en-US" sz="2000" b="1" dirty="0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infrastructure projects, including:</a:t>
            </a:r>
            <a:endParaRPr sz="20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3" name="Google Shape;723;p28"/>
          <p:cNvSpPr txBox="1"/>
          <p:nvPr/>
        </p:nvSpPr>
        <p:spPr>
          <a:xfrm>
            <a:off x="1612842" y="3875277"/>
            <a:ext cx="1461135" cy="443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558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Wastewater Infrastructure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4" name="Google Shape;724;p28"/>
          <p:cNvSpPr txBox="1"/>
          <p:nvPr/>
        </p:nvSpPr>
        <p:spPr>
          <a:xfrm>
            <a:off x="6725539" y="3875277"/>
            <a:ext cx="1674542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19177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Stormwater/ Nonpoint Source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5" name="Google Shape;725;p28"/>
          <p:cNvSpPr txBox="1"/>
          <p:nvPr/>
        </p:nvSpPr>
        <p:spPr>
          <a:xfrm>
            <a:off x="9572799" y="3667797"/>
            <a:ext cx="1176020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52400" marR="5080" lvl="0" indent="-14033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Source Water Protection</a:t>
            </a: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26" name="Google Shape;726;p28"/>
          <p:cNvSpPr txBox="1"/>
          <p:nvPr/>
        </p:nvSpPr>
        <p:spPr>
          <a:xfrm>
            <a:off x="4231893" y="3875277"/>
            <a:ext cx="1461135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78105" marR="5080" lvl="0" indent="-660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Drinking Water Infrastructure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40" name="Google Shape;740;p28" descr="Icon"/>
          <p:cNvSpPr/>
          <p:nvPr/>
        </p:nvSpPr>
        <p:spPr>
          <a:xfrm>
            <a:off x="9479967" y="4892927"/>
            <a:ext cx="1096645" cy="844550"/>
          </a:xfrm>
          <a:custGeom>
            <a:avLst/>
            <a:gdLst/>
            <a:ahLst/>
            <a:cxnLst/>
            <a:rect l="l" t="t" r="r" b="b"/>
            <a:pathLst>
              <a:path w="1096645" h="844550" extrusionOk="0">
                <a:moveTo>
                  <a:pt x="658491" y="639084"/>
                </a:moveTo>
                <a:lnTo>
                  <a:pt x="621595" y="639084"/>
                </a:lnTo>
                <a:lnTo>
                  <a:pt x="729036" y="746569"/>
                </a:lnTo>
                <a:lnTo>
                  <a:pt x="720546" y="766261"/>
                </a:lnTo>
                <a:lnTo>
                  <a:pt x="724671" y="807776"/>
                </a:lnTo>
                <a:lnTo>
                  <a:pt x="758197" y="839673"/>
                </a:lnTo>
                <a:lnTo>
                  <a:pt x="781979" y="844301"/>
                </a:lnTo>
                <a:lnTo>
                  <a:pt x="805768" y="839673"/>
                </a:lnTo>
                <a:lnTo>
                  <a:pt x="826691" y="825786"/>
                </a:lnTo>
                <a:lnTo>
                  <a:pt x="840555" y="804874"/>
                </a:lnTo>
                <a:lnTo>
                  <a:pt x="845176" y="781083"/>
                </a:lnTo>
                <a:lnTo>
                  <a:pt x="840555" y="757291"/>
                </a:lnTo>
                <a:lnTo>
                  <a:pt x="826691" y="736373"/>
                </a:lnTo>
                <a:lnTo>
                  <a:pt x="814901" y="728113"/>
                </a:lnTo>
                <a:lnTo>
                  <a:pt x="747484" y="728113"/>
                </a:lnTo>
                <a:lnTo>
                  <a:pt x="658491" y="639084"/>
                </a:lnTo>
                <a:close/>
              </a:path>
              <a:path w="1096645" h="844550" extrusionOk="0">
                <a:moveTo>
                  <a:pt x="788198" y="718170"/>
                </a:moveTo>
                <a:lnTo>
                  <a:pt x="767167" y="719625"/>
                </a:lnTo>
                <a:lnTo>
                  <a:pt x="747484" y="728113"/>
                </a:lnTo>
                <a:lnTo>
                  <a:pt x="814901" y="728113"/>
                </a:lnTo>
                <a:lnTo>
                  <a:pt x="808674" y="723751"/>
                </a:lnTo>
                <a:lnTo>
                  <a:pt x="788198" y="718170"/>
                </a:lnTo>
                <a:close/>
              </a:path>
              <a:path w="1096645" h="844550" extrusionOk="0">
                <a:moveTo>
                  <a:pt x="328043" y="579608"/>
                </a:moveTo>
                <a:lnTo>
                  <a:pt x="291083" y="579608"/>
                </a:lnTo>
                <a:lnTo>
                  <a:pt x="375155" y="663715"/>
                </a:lnTo>
                <a:lnTo>
                  <a:pt x="370965" y="676392"/>
                </a:lnTo>
                <a:lnTo>
                  <a:pt x="382784" y="713482"/>
                </a:lnTo>
                <a:lnTo>
                  <a:pt x="413067" y="726030"/>
                </a:lnTo>
                <a:lnTo>
                  <a:pt x="429182" y="722893"/>
                </a:lnTo>
                <a:lnTo>
                  <a:pt x="455030" y="691615"/>
                </a:lnTo>
                <a:lnTo>
                  <a:pt x="455859" y="683513"/>
                </a:lnTo>
                <a:lnTo>
                  <a:pt x="548896" y="658572"/>
                </a:lnTo>
                <a:lnTo>
                  <a:pt x="448051" y="658572"/>
                </a:lnTo>
                <a:lnTo>
                  <a:pt x="446652" y="656587"/>
                </a:lnTo>
                <a:lnTo>
                  <a:pt x="445163" y="654650"/>
                </a:lnTo>
                <a:lnTo>
                  <a:pt x="443398" y="652876"/>
                </a:lnTo>
                <a:lnTo>
                  <a:pt x="432766" y="645235"/>
                </a:lnTo>
                <a:lnTo>
                  <a:pt x="393643" y="645235"/>
                </a:lnTo>
                <a:lnTo>
                  <a:pt x="328043" y="579608"/>
                </a:lnTo>
                <a:close/>
              </a:path>
              <a:path w="1096645" h="844550" extrusionOk="0">
                <a:moveTo>
                  <a:pt x="641859" y="613850"/>
                </a:moveTo>
                <a:lnTo>
                  <a:pt x="614877" y="613850"/>
                </a:lnTo>
                <a:lnTo>
                  <a:pt x="448051" y="658572"/>
                </a:lnTo>
                <a:lnTo>
                  <a:pt x="548896" y="658572"/>
                </a:lnTo>
                <a:lnTo>
                  <a:pt x="621595" y="639084"/>
                </a:lnTo>
                <a:lnTo>
                  <a:pt x="658491" y="639084"/>
                </a:lnTo>
                <a:lnTo>
                  <a:pt x="640043" y="620628"/>
                </a:lnTo>
                <a:lnTo>
                  <a:pt x="641859" y="613850"/>
                </a:lnTo>
                <a:close/>
              </a:path>
              <a:path w="1096645" h="844550" extrusionOk="0">
                <a:moveTo>
                  <a:pt x="419497" y="640893"/>
                </a:moveTo>
                <a:lnTo>
                  <a:pt x="406310" y="641043"/>
                </a:lnTo>
                <a:lnTo>
                  <a:pt x="393643" y="645235"/>
                </a:lnTo>
                <a:lnTo>
                  <a:pt x="432766" y="645235"/>
                </a:lnTo>
                <a:lnTo>
                  <a:pt x="432195" y="644824"/>
                </a:lnTo>
                <a:lnTo>
                  <a:pt x="419497" y="640893"/>
                </a:lnTo>
                <a:close/>
              </a:path>
              <a:path w="1096645" h="844550" extrusionOk="0">
                <a:moveTo>
                  <a:pt x="42815" y="541103"/>
                </a:moveTo>
                <a:lnTo>
                  <a:pt x="26701" y="544240"/>
                </a:lnTo>
                <a:lnTo>
                  <a:pt x="12536" y="553650"/>
                </a:lnTo>
                <a:lnTo>
                  <a:pt x="3131" y="567822"/>
                </a:lnTo>
                <a:lnTo>
                  <a:pt x="0" y="583962"/>
                </a:lnTo>
                <a:lnTo>
                  <a:pt x="3131" y="600061"/>
                </a:lnTo>
                <a:lnTo>
                  <a:pt x="12536" y="614232"/>
                </a:lnTo>
                <a:lnTo>
                  <a:pt x="26701" y="623643"/>
                </a:lnTo>
                <a:lnTo>
                  <a:pt x="42815" y="626780"/>
                </a:lnTo>
                <a:lnTo>
                  <a:pt x="58929" y="623643"/>
                </a:lnTo>
                <a:lnTo>
                  <a:pt x="84403" y="593653"/>
                </a:lnTo>
                <a:lnTo>
                  <a:pt x="85442" y="586020"/>
                </a:lnTo>
                <a:lnTo>
                  <a:pt x="179554" y="560787"/>
                </a:lnTo>
                <a:lnTo>
                  <a:pt x="78805" y="560787"/>
                </a:lnTo>
                <a:lnTo>
                  <a:pt x="77185" y="558264"/>
                </a:lnTo>
                <a:lnTo>
                  <a:pt x="75300" y="555856"/>
                </a:lnTo>
                <a:lnTo>
                  <a:pt x="73094" y="553650"/>
                </a:lnTo>
                <a:lnTo>
                  <a:pt x="58929" y="544240"/>
                </a:lnTo>
                <a:lnTo>
                  <a:pt x="42815" y="541103"/>
                </a:lnTo>
                <a:close/>
              </a:path>
              <a:path w="1096645" h="844550" extrusionOk="0">
                <a:moveTo>
                  <a:pt x="614875" y="613850"/>
                </a:moveTo>
                <a:close/>
              </a:path>
              <a:path w="1096645" h="844550" extrusionOk="0">
                <a:moveTo>
                  <a:pt x="597942" y="309525"/>
                </a:moveTo>
                <a:lnTo>
                  <a:pt x="561063" y="309525"/>
                </a:lnTo>
                <a:lnTo>
                  <a:pt x="645143" y="393639"/>
                </a:lnTo>
                <a:lnTo>
                  <a:pt x="640950" y="406317"/>
                </a:lnTo>
                <a:lnTo>
                  <a:pt x="652781" y="443415"/>
                </a:lnTo>
                <a:lnTo>
                  <a:pt x="659133" y="448615"/>
                </a:lnTo>
                <a:lnTo>
                  <a:pt x="614875" y="613850"/>
                </a:lnTo>
                <a:lnTo>
                  <a:pt x="641859" y="613850"/>
                </a:lnTo>
                <a:lnTo>
                  <a:pt x="684186" y="455849"/>
                </a:lnTo>
                <a:lnTo>
                  <a:pt x="718457" y="437173"/>
                </a:lnTo>
                <a:lnTo>
                  <a:pt x="725644" y="415317"/>
                </a:lnTo>
                <a:lnTo>
                  <a:pt x="819906" y="390051"/>
                </a:lnTo>
                <a:lnTo>
                  <a:pt x="719080" y="390051"/>
                </a:lnTo>
                <a:lnTo>
                  <a:pt x="717437" y="387496"/>
                </a:lnTo>
                <a:lnTo>
                  <a:pt x="715558" y="385055"/>
                </a:lnTo>
                <a:lnTo>
                  <a:pt x="713321" y="382817"/>
                </a:lnTo>
                <a:lnTo>
                  <a:pt x="702693" y="375176"/>
                </a:lnTo>
                <a:lnTo>
                  <a:pt x="663566" y="375176"/>
                </a:lnTo>
                <a:lnTo>
                  <a:pt x="597942" y="309525"/>
                </a:lnTo>
                <a:close/>
              </a:path>
              <a:path w="1096645" h="844550" extrusionOk="0">
                <a:moveTo>
                  <a:pt x="312109" y="555237"/>
                </a:moveTo>
                <a:lnTo>
                  <a:pt x="200252" y="555237"/>
                </a:lnTo>
                <a:lnTo>
                  <a:pt x="203204" y="561039"/>
                </a:lnTo>
                <a:lnTo>
                  <a:pt x="207060" y="566491"/>
                </a:lnTo>
                <a:lnTo>
                  <a:pt x="211899" y="571341"/>
                </a:lnTo>
                <a:lnTo>
                  <a:pt x="229903" y="583962"/>
                </a:lnTo>
                <a:lnTo>
                  <a:pt x="250372" y="589545"/>
                </a:lnTo>
                <a:lnTo>
                  <a:pt x="271400" y="588092"/>
                </a:lnTo>
                <a:lnTo>
                  <a:pt x="291083" y="579608"/>
                </a:lnTo>
                <a:lnTo>
                  <a:pt x="328043" y="579608"/>
                </a:lnTo>
                <a:lnTo>
                  <a:pt x="309571" y="561129"/>
                </a:lnTo>
                <a:lnTo>
                  <a:pt x="312109" y="555237"/>
                </a:lnTo>
                <a:close/>
              </a:path>
              <a:path w="1096645" h="844550" extrusionOk="0">
                <a:moveTo>
                  <a:pt x="312772" y="271035"/>
                </a:moveTo>
                <a:lnTo>
                  <a:pt x="296659" y="274172"/>
                </a:lnTo>
                <a:lnTo>
                  <a:pt x="282493" y="283583"/>
                </a:lnTo>
                <a:lnTo>
                  <a:pt x="273086" y="297754"/>
                </a:lnTo>
                <a:lnTo>
                  <a:pt x="269954" y="313889"/>
                </a:lnTo>
                <a:lnTo>
                  <a:pt x="273086" y="329994"/>
                </a:lnTo>
                <a:lnTo>
                  <a:pt x="282493" y="344165"/>
                </a:lnTo>
                <a:lnTo>
                  <a:pt x="284893" y="346565"/>
                </a:lnTo>
                <a:lnTo>
                  <a:pt x="287561" y="348526"/>
                </a:lnTo>
                <a:lnTo>
                  <a:pt x="290343" y="350252"/>
                </a:lnTo>
                <a:lnTo>
                  <a:pt x="259979" y="463571"/>
                </a:lnTo>
                <a:lnTo>
                  <a:pt x="222557" y="473362"/>
                </a:lnTo>
                <a:lnTo>
                  <a:pt x="197434" y="504451"/>
                </a:lnTo>
                <a:lnTo>
                  <a:pt x="193557" y="530028"/>
                </a:lnTo>
                <a:lnTo>
                  <a:pt x="78805" y="560787"/>
                </a:lnTo>
                <a:lnTo>
                  <a:pt x="179554" y="560787"/>
                </a:lnTo>
                <a:lnTo>
                  <a:pt x="200252" y="555237"/>
                </a:lnTo>
                <a:lnTo>
                  <a:pt x="312113" y="555229"/>
                </a:lnTo>
                <a:lnTo>
                  <a:pt x="318055" y="541438"/>
                </a:lnTo>
                <a:lnTo>
                  <a:pt x="319508" y="520401"/>
                </a:lnTo>
                <a:lnTo>
                  <a:pt x="313928" y="499923"/>
                </a:lnTo>
                <a:lnTo>
                  <a:pt x="301315" y="481912"/>
                </a:lnTo>
                <a:lnTo>
                  <a:pt x="296467" y="477071"/>
                </a:lnTo>
                <a:lnTo>
                  <a:pt x="291010" y="473205"/>
                </a:lnTo>
                <a:lnTo>
                  <a:pt x="285226" y="470260"/>
                </a:lnTo>
                <a:lnTo>
                  <a:pt x="315720" y="356420"/>
                </a:lnTo>
                <a:lnTo>
                  <a:pt x="352012" y="330957"/>
                </a:lnTo>
                <a:lnTo>
                  <a:pt x="355430" y="315945"/>
                </a:lnTo>
                <a:lnTo>
                  <a:pt x="449512" y="290719"/>
                </a:lnTo>
                <a:lnTo>
                  <a:pt x="348760" y="290719"/>
                </a:lnTo>
                <a:lnTo>
                  <a:pt x="347142" y="288197"/>
                </a:lnTo>
                <a:lnTo>
                  <a:pt x="345254" y="285788"/>
                </a:lnTo>
                <a:lnTo>
                  <a:pt x="343050" y="283583"/>
                </a:lnTo>
                <a:lnTo>
                  <a:pt x="328885" y="274172"/>
                </a:lnTo>
                <a:lnTo>
                  <a:pt x="312772" y="271035"/>
                </a:lnTo>
                <a:close/>
              </a:path>
              <a:path w="1096645" h="844550" extrusionOk="0">
                <a:moveTo>
                  <a:pt x="968062" y="408897"/>
                </a:moveTo>
                <a:lnTo>
                  <a:pt x="931131" y="408897"/>
                </a:lnTo>
                <a:lnTo>
                  <a:pt x="1015316" y="493093"/>
                </a:lnTo>
                <a:lnTo>
                  <a:pt x="1011171" y="505739"/>
                </a:lnTo>
                <a:lnTo>
                  <a:pt x="1023044" y="542681"/>
                </a:lnTo>
                <a:lnTo>
                  <a:pt x="1053302" y="555229"/>
                </a:lnTo>
                <a:lnTo>
                  <a:pt x="1069414" y="552092"/>
                </a:lnTo>
                <a:lnTo>
                  <a:pt x="1083560" y="542681"/>
                </a:lnTo>
                <a:lnTo>
                  <a:pt x="1092985" y="528518"/>
                </a:lnTo>
                <a:lnTo>
                  <a:pt x="1096127" y="512401"/>
                </a:lnTo>
                <a:lnTo>
                  <a:pt x="1092985" y="496280"/>
                </a:lnTo>
                <a:lnTo>
                  <a:pt x="1083560" y="482108"/>
                </a:lnTo>
                <a:lnTo>
                  <a:pt x="1073080" y="474524"/>
                </a:lnTo>
                <a:lnTo>
                  <a:pt x="1033618" y="474524"/>
                </a:lnTo>
                <a:lnTo>
                  <a:pt x="968062" y="408897"/>
                </a:lnTo>
                <a:close/>
              </a:path>
              <a:path w="1096645" h="844550" extrusionOk="0">
                <a:moveTo>
                  <a:pt x="1059595" y="470068"/>
                </a:moveTo>
                <a:lnTo>
                  <a:pt x="1046345" y="470260"/>
                </a:lnTo>
                <a:lnTo>
                  <a:pt x="1033618" y="474524"/>
                </a:lnTo>
                <a:lnTo>
                  <a:pt x="1073080" y="474524"/>
                </a:lnTo>
                <a:lnTo>
                  <a:pt x="1072336" y="473989"/>
                </a:lnTo>
                <a:lnTo>
                  <a:pt x="1059595" y="470068"/>
                </a:lnTo>
                <a:close/>
              </a:path>
              <a:path w="1096645" h="844550" extrusionOk="0">
                <a:moveTo>
                  <a:pt x="952264" y="384526"/>
                </a:moveTo>
                <a:lnTo>
                  <a:pt x="840519" y="384526"/>
                </a:lnTo>
                <a:lnTo>
                  <a:pt x="843447" y="390287"/>
                </a:lnTo>
                <a:lnTo>
                  <a:pt x="847270" y="395706"/>
                </a:lnTo>
                <a:lnTo>
                  <a:pt x="852151" y="400532"/>
                </a:lnTo>
                <a:lnTo>
                  <a:pt x="870073" y="413132"/>
                </a:lnTo>
                <a:lnTo>
                  <a:pt x="890481" y="418723"/>
                </a:lnTo>
                <a:lnTo>
                  <a:pt x="911469" y="417311"/>
                </a:lnTo>
                <a:lnTo>
                  <a:pt x="931131" y="408897"/>
                </a:lnTo>
                <a:lnTo>
                  <a:pt x="968062" y="408897"/>
                </a:lnTo>
                <a:lnTo>
                  <a:pt x="949676" y="390490"/>
                </a:lnTo>
                <a:lnTo>
                  <a:pt x="952264" y="384526"/>
                </a:lnTo>
                <a:close/>
              </a:path>
              <a:path w="1096645" h="844550" extrusionOk="0">
                <a:moveTo>
                  <a:pt x="953946" y="99248"/>
                </a:moveTo>
                <a:lnTo>
                  <a:pt x="937828" y="102383"/>
                </a:lnTo>
                <a:lnTo>
                  <a:pt x="923647" y="111789"/>
                </a:lnTo>
                <a:lnTo>
                  <a:pt x="914268" y="125962"/>
                </a:lnTo>
                <a:lnTo>
                  <a:pt x="911142" y="142084"/>
                </a:lnTo>
                <a:lnTo>
                  <a:pt x="914268" y="158207"/>
                </a:lnTo>
                <a:lnTo>
                  <a:pt x="923647" y="172379"/>
                </a:lnTo>
                <a:lnTo>
                  <a:pt x="925925" y="174584"/>
                </a:lnTo>
                <a:lnTo>
                  <a:pt x="928284" y="176456"/>
                </a:lnTo>
                <a:lnTo>
                  <a:pt x="930805" y="178092"/>
                </a:lnTo>
                <a:lnTo>
                  <a:pt x="900140" y="292737"/>
                </a:lnTo>
                <a:lnTo>
                  <a:pt x="862783" y="302547"/>
                </a:lnTo>
                <a:lnTo>
                  <a:pt x="837652" y="333667"/>
                </a:lnTo>
                <a:lnTo>
                  <a:pt x="833768" y="359300"/>
                </a:lnTo>
                <a:lnTo>
                  <a:pt x="719080" y="390051"/>
                </a:lnTo>
                <a:lnTo>
                  <a:pt x="819906" y="390051"/>
                </a:lnTo>
                <a:lnTo>
                  <a:pt x="840519" y="384526"/>
                </a:lnTo>
                <a:lnTo>
                  <a:pt x="952264" y="384526"/>
                </a:lnTo>
                <a:lnTo>
                  <a:pt x="958230" y="370773"/>
                </a:lnTo>
                <a:lnTo>
                  <a:pt x="959731" y="349687"/>
                </a:lnTo>
                <a:lnTo>
                  <a:pt x="954171" y="329152"/>
                </a:lnTo>
                <a:lnTo>
                  <a:pt x="941542" y="311087"/>
                </a:lnTo>
                <a:lnTo>
                  <a:pt x="936662" y="306221"/>
                </a:lnTo>
                <a:lnTo>
                  <a:pt x="931131" y="302339"/>
                </a:lnTo>
                <a:lnTo>
                  <a:pt x="925356" y="299394"/>
                </a:lnTo>
                <a:lnTo>
                  <a:pt x="956020" y="184715"/>
                </a:lnTo>
                <a:lnTo>
                  <a:pt x="993670" y="158207"/>
                </a:lnTo>
                <a:lnTo>
                  <a:pt x="996812" y="142084"/>
                </a:lnTo>
                <a:lnTo>
                  <a:pt x="993670" y="125962"/>
                </a:lnTo>
                <a:lnTo>
                  <a:pt x="984245" y="111789"/>
                </a:lnTo>
                <a:lnTo>
                  <a:pt x="970064" y="102383"/>
                </a:lnTo>
                <a:lnTo>
                  <a:pt x="953946" y="99248"/>
                </a:lnTo>
                <a:close/>
              </a:path>
              <a:path w="1096645" h="844550" extrusionOk="0">
                <a:moveTo>
                  <a:pt x="689423" y="370834"/>
                </a:moveTo>
                <a:lnTo>
                  <a:pt x="676235" y="370984"/>
                </a:lnTo>
                <a:lnTo>
                  <a:pt x="663566" y="375176"/>
                </a:lnTo>
                <a:lnTo>
                  <a:pt x="702693" y="375176"/>
                </a:lnTo>
                <a:lnTo>
                  <a:pt x="702121" y="374765"/>
                </a:lnTo>
                <a:lnTo>
                  <a:pt x="689423" y="370834"/>
                </a:lnTo>
                <a:close/>
              </a:path>
              <a:path w="1096645" h="844550" extrusionOk="0">
                <a:moveTo>
                  <a:pt x="582041" y="285162"/>
                </a:moveTo>
                <a:lnTo>
                  <a:pt x="470240" y="285162"/>
                </a:lnTo>
                <a:lnTo>
                  <a:pt x="473184" y="290963"/>
                </a:lnTo>
                <a:lnTo>
                  <a:pt x="477040" y="296415"/>
                </a:lnTo>
                <a:lnTo>
                  <a:pt x="481888" y="301265"/>
                </a:lnTo>
                <a:lnTo>
                  <a:pt x="499886" y="313889"/>
                </a:lnTo>
                <a:lnTo>
                  <a:pt x="520353" y="319474"/>
                </a:lnTo>
                <a:lnTo>
                  <a:pt x="541380" y="318020"/>
                </a:lnTo>
                <a:lnTo>
                  <a:pt x="561063" y="309525"/>
                </a:lnTo>
                <a:lnTo>
                  <a:pt x="597942" y="309525"/>
                </a:lnTo>
                <a:lnTo>
                  <a:pt x="579494" y="291069"/>
                </a:lnTo>
                <a:lnTo>
                  <a:pt x="582041" y="285162"/>
                </a:lnTo>
                <a:close/>
              </a:path>
              <a:path w="1096645" h="844550" extrusionOk="0">
                <a:moveTo>
                  <a:pt x="583683" y="0"/>
                </a:moveTo>
                <a:lnTo>
                  <a:pt x="567567" y="3143"/>
                </a:lnTo>
                <a:lnTo>
                  <a:pt x="553401" y="12572"/>
                </a:lnTo>
                <a:lnTo>
                  <a:pt x="543998" y="26721"/>
                </a:lnTo>
                <a:lnTo>
                  <a:pt x="540864" y="42839"/>
                </a:lnTo>
                <a:lnTo>
                  <a:pt x="543998" y="58965"/>
                </a:lnTo>
                <a:lnTo>
                  <a:pt x="553401" y="73137"/>
                </a:lnTo>
                <a:lnTo>
                  <a:pt x="555638" y="75375"/>
                </a:lnTo>
                <a:lnTo>
                  <a:pt x="558078" y="77263"/>
                </a:lnTo>
                <a:lnTo>
                  <a:pt x="560640" y="78898"/>
                </a:lnTo>
                <a:lnTo>
                  <a:pt x="529934" y="193504"/>
                </a:lnTo>
                <a:lnTo>
                  <a:pt x="492513" y="203294"/>
                </a:lnTo>
                <a:lnTo>
                  <a:pt x="467390" y="234383"/>
                </a:lnTo>
                <a:lnTo>
                  <a:pt x="463513" y="259960"/>
                </a:lnTo>
                <a:lnTo>
                  <a:pt x="348760" y="290719"/>
                </a:lnTo>
                <a:lnTo>
                  <a:pt x="449512" y="290719"/>
                </a:lnTo>
                <a:lnTo>
                  <a:pt x="470240" y="285162"/>
                </a:lnTo>
                <a:lnTo>
                  <a:pt x="582041" y="285162"/>
                </a:lnTo>
                <a:lnTo>
                  <a:pt x="587983" y="271375"/>
                </a:lnTo>
                <a:lnTo>
                  <a:pt x="589437" y="250338"/>
                </a:lnTo>
                <a:lnTo>
                  <a:pt x="583856" y="229863"/>
                </a:lnTo>
                <a:lnTo>
                  <a:pt x="571238" y="211853"/>
                </a:lnTo>
                <a:lnTo>
                  <a:pt x="566399" y="207011"/>
                </a:lnTo>
                <a:lnTo>
                  <a:pt x="560941" y="203146"/>
                </a:lnTo>
                <a:lnTo>
                  <a:pt x="555141" y="200209"/>
                </a:lnTo>
                <a:lnTo>
                  <a:pt x="585871" y="85473"/>
                </a:lnTo>
                <a:lnTo>
                  <a:pt x="623368" y="58965"/>
                </a:lnTo>
                <a:lnTo>
                  <a:pt x="626502" y="42839"/>
                </a:lnTo>
                <a:lnTo>
                  <a:pt x="623368" y="26721"/>
                </a:lnTo>
                <a:lnTo>
                  <a:pt x="613966" y="12572"/>
                </a:lnTo>
                <a:lnTo>
                  <a:pt x="599799" y="3143"/>
                </a:lnTo>
                <a:lnTo>
                  <a:pt x="583683" y="0"/>
                </a:lnTo>
                <a:close/>
              </a:path>
            </a:pathLst>
          </a:custGeom>
          <a:solidFill>
            <a:srgbClr val="1F2D6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1" name="Google Shape;751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4618" y="2138337"/>
            <a:ext cx="2413254" cy="2455926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28"/>
          <p:cNvSpPr txBox="1"/>
          <p:nvPr/>
        </p:nvSpPr>
        <p:spPr>
          <a:xfrm>
            <a:off x="1574672" y="5886703"/>
            <a:ext cx="1524174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Project Planning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59" name="Google Shape;759;p28"/>
          <p:cNvSpPr txBox="1"/>
          <p:nvPr/>
        </p:nvSpPr>
        <p:spPr>
          <a:xfrm>
            <a:off x="9375393" y="5886703"/>
            <a:ext cx="1698146" cy="45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5405" marR="5080" lvl="0" indent="-533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PFAS/Emerging Contaminants</a:t>
            </a:r>
            <a:endParaRPr sz="1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0" name="Google Shape;760;p28"/>
          <p:cNvSpPr txBox="1"/>
          <p:nvPr/>
        </p:nvSpPr>
        <p:spPr>
          <a:xfrm>
            <a:off x="4215683" y="5886703"/>
            <a:ext cx="2033779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Climate Resiliency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61" name="Google Shape;761;p28"/>
          <p:cNvSpPr txBox="1"/>
          <p:nvPr/>
        </p:nvSpPr>
        <p:spPr>
          <a:xfrm>
            <a:off x="6653275" y="5886703"/>
            <a:ext cx="1824297" cy="228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rgbClr val="1F2D67"/>
                </a:solidFill>
                <a:latin typeface="Tahoma"/>
                <a:ea typeface="Tahoma"/>
                <a:cs typeface="Tahoma"/>
                <a:sym typeface="Tahoma"/>
              </a:rPr>
              <a:t>Lead Service Lines</a:t>
            </a:r>
            <a:endParaRPr sz="14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62" name="Google Shape;762;p28" descr="A close-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946" r="6063" b="13070"/>
          <a:stretch/>
        </p:blipFill>
        <p:spPr>
          <a:xfrm>
            <a:off x="9983723" y="432030"/>
            <a:ext cx="1967997" cy="9825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Icons&#10;">
            <a:extLst>
              <a:ext uri="{FF2B5EF4-FFF2-40B4-BE49-F238E27FC236}">
                <a16:creationId xmlns:a16="http://schemas.microsoft.com/office/drawing/2014/main" id="{61DBB38E-0505-7BA1-FE70-908038BA1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372" y="2396955"/>
            <a:ext cx="6989193" cy="1458829"/>
          </a:xfrm>
          <a:prstGeom prst="rect">
            <a:avLst/>
          </a:prstGeom>
        </p:spPr>
      </p:pic>
      <p:pic>
        <p:nvPicPr>
          <p:cNvPr id="5" name="Picture 4" descr="icons">
            <a:extLst>
              <a:ext uri="{FF2B5EF4-FFF2-40B4-BE49-F238E27FC236}">
                <a16:creationId xmlns:a16="http://schemas.microsoft.com/office/drawing/2014/main" id="{58ED697C-8AD0-C5FC-E4B0-22594260DF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852" y="4465632"/>
            <a:ext cx="6373091" cy="128347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29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29"/>
          <p:cNvSpPr txBox="1">
            <a:spLocks noGrp="1"/>
          </p:cNvSpPr>
          <p:nvPr>
            <p:ph type="title"/>
          </p:nvPr>
        </p:nvSpPr>
        <p:spPr>
          <a:xfrm>
            <a:off x="838200" y="1179994"/>
            <a:ext cx="10515600" cy="56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>
                <a:latin typeface="Tahoma"/>
                <a:ea typeface="Tahoma"/>
                <a:cs typeface="Tahoma"/>
                <a:sym typeface="Tahoma"/>
              </a:rPr>
              <a:t>What does “EJ” or “disadvantaged” mean?</a:t>
            </a:r>
            <a:endParaRPr/>
          </a:p>
        </p:txBody>
      </p:sp>
      <p:sp>
        <p:nvSpPr>
          <p:cNvPr id="769" name="Google Shape;769;p29"/>
          <p:cNvSpPr txBox="1"/>
          <p:nvPr/>
        </p:nvSpPr>
        <p:spPr>
          <a:xfrm>
            <a:off x="838200" y="2045570"/>
            <a:ext cx="10269220" cy="243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12700" marR="124333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Each of the 51 SRF programs have their own definitions of disadvantaged community.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231775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State definitions are built around that state’s own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disadvantaged definition for the DW SRF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, and on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affordability criteria for the CW SRF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75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These definitions determine eligibility for additional subsidy – or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principal forgiveness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0"/>
          <p:cNvSpPr txBox="1">
            <a:spLocks noGrp="1"/>
          </p:cNvSpPr>
          <p:nvPr>
            <p:ph type="title"/>
          </p:nvPr>
        </p:nvSpPr>
        <p:spPr>
          <a:xfrm>
            <a:off x="916939" y="398779"/>
            <a:ext cx="7223125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>
                <a:latin typeface="Tahoma"/>
                <a:ea typeface="Tahoma"/>
                <a:cs typeface="Tahoma"/>
                <a:sym typeface="Tahoma"/>
              </a:rPr>
              <a:t>Emerging Contaminants Funding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75" name="Google Shape;775;p30"/>
          <p:cNvSpPr txBox="1"/>
          <p:nvPr/>
        </p:nvSpPr>
        <p:spPr>
          <a:xfrm>
            <a:off x="916939" y="1318361"/>
            <a:ext cx="9954895" cy="459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125095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Emerging Contaminants in Small or Disadvantaged Communities grant program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(EC-SDC) 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: $5 billion through the SRFs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73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423544" lvl="0" indent="0" algn="l" rtl="0">
              <a:lnSpc>
                <a:spcPct val="107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GRANTS 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or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forgivable loans 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to public water systems in small or disadvantaged communities to address emerging contaminants, </a:t>
            </a: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including PFAS</a:t>
            </a: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8100" marR="0" lvl="0" indent="0" algn="l" rtl="0">
              <a:lnSpc>
                <a:spcPct val="100000"/>
              </a:lnSpc>
              <a:spcBef>
                <a:spcPts val="165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Eligible projects: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79500" marR="5080" lvl="0" indent="-1041400" algn="l" rtl="0">
              <a:lnSpc>
                <a:spcPct val="108000"/>
              </a:lnSpc>
              <a:spcBef>
                <a:spcPts val="935"/>
              </a:spcBef>
              <a:spcAft>
                <a:spcPts val="0"/>
              </a:spcAft>
              <a:buClr>
                <a:srgbClr val="275687"/>
              </a:buClr>
              <a:buSzPts val="2000"/>
              <a:buFont typeface="Verdana"/>
              <a:buChar char="-"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Efforts that would benefit a small or disadvantaged community on a per household basis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80135" marR="0" lvl="0" indent="-153035" algn="l" rtl="0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Clr>
                <a:srgbClr val="275687"/>
              </a:buClr>
              <a:buSzPts val="2000"/>
              <a:buFont typeface="Verdana"/>
              <a:buChar char="-"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Technical assistance to evaluate emerging contaminant problems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80135" marR="0" lvl="0" indent="-15303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275687"/>
              </a:buClr>
              <a:buSzPts val="2000"/>
              <a:buFont typeface="Verdana"/>
              <a:buChar char="-"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Programs for household water-quality testing for contaminants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996950" marR="0" lvl="0" indent="0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- Local contractor training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80135" marR="0" lvl="0" indent="-15303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275687"/>
              </a:buClr>
              <a:buSzPts val="2000"/>
              <a:buFont typeface="Verdana"/>
              <a:buChar char="-"/>
            </a:pPr>
            <a:r>
              <a:rPr lang="en-US" sz="2000">
                <a:solidFill>
                  <a:srgbClr val="275687"/>
                </a:solidFill>
                <a:latin typeface="Verdana"/>
                <a:ea typeface="Verdana"/>
                <a:cs typeface="Verdana"/>
                <a:sym typeface="Verdana"/>
              </a:rPr>
              <a:t>Activities that facilitate a state to respond to an emerging contaminant.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76" name="Google Shape;776;p30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9390" y="0"/>
            <a:ext cx="12350779" cy="723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AMW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6080" y="3350734"/>
            <a:ext cx="2033606" cy="83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Sourcewater Collaborative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28038" y="329750"/>
            <a:ext cx="1947696" cy="39028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"/>
          <p:cNvSpPr txBox="1"/>
          <p:nvPr/>
        </p:nvSpPr>
        <p:spPr>
          <a:xfrm>
            <a:off x="241333" y="1449224"/>
            <a:ext cx="11966786" cy="1707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4546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30 national organizations uniting to protect America’s drinking water at the source​</a:t>
            </a:r>
            <a:endParaRPr sz="1800" b="0" i="0" u="none" strike="noStrike" cap="none" dirty="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4546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Combine strengths &amp; tools of diverse member orgs to protect drinking water sources for generations ​</a:t>
            </a:r>
            <a:endParaRPr sz="1800" b="0" i="0" u="none" strike="noStrike" cap="none" dirty="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44546A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Leverage resources, identify synergy, sharing tools and information, supporting local collaboratives​</a:t>
            </a:r>
            <a:endParaRPr sz="1800" b="0" i="0" u="none" strike="noStrike" cap="none" dirty="0">
              <a:solidFill>
                <a:srgbClr val="000000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04" name="Google Shape;204;p3" descr="American Planning Association (APA) | Mass Transi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55" y="4125951"/>
            <a:ext cx="1111255" cy="584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ASDWA Provides Recommendations for Implementation of EPA's Proposed PFAS  Drinking Water Rule - ASDW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878" y="3970810"/>
            <a:ext cx="1565156" cy="412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Give to American Rivers | Give Big Gallatin Valley 20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14915" y="3609239"/>
            <a:ext cx="938456" cy="938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American Water Works Association/Water Environment Federation (AWWA/WEF) |  College of Engineering | University of Nebraska–Lincoln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67969" y="3790725"/>
            <a:ext cx="1111860" cy="105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ACWA | Sacramento C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14620" y="3164461"/>
            <a:ext cx="915078" cy="91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 descr="ASTHO - YouTub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93510" y="3422462"/>
            <a:ext cx="979542" cy="979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" descr="Home | Clean Water Action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689219" y="3349925"/>
            <a:ext cx="1388283" cy="738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 descr="Environmental Finance Center Network - YouTub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28791" y="4744594"/>
            <a:ext cx="781296" cy="78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" descr="Groundworks | Foundation Repair &amp; More | Free Inspections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07428" y="6004687"/>
            <a:ext cx="1737658" cy="232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" descr="Protection, Conservation, GWPC | Ground Water Protection Council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74136" y="4546456"/>
            <a:ext cx="1630035" cy="5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" descr="National Association of Corporate Directors - Wikipedia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89577" y="4844691"/>
            <a:ext cx="1345652" cy="4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" descr="National Association of Counties (NACo) - YouTube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81850" y="4679224"/>
            <a:ext cx="778821" cy="778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" descr="National Association of State Foresters - Idealist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591827" y="5441816"/>
            <a:ext cx="1132316" cy="11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" descr="National Environmental Services Center (NESC) | Appalachian Community  Technical Assistance and Training | West Virginia University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733455" y="4386807"/>
            <a:ext cx="1509487" cy="67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" descr="National Ground Water Association | Westerville OH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8149332" y="4094975"/>
            <a:ext cx="1132316" cy="11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" descr="Home | NRWA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727628" y="5573320"/>
            <a:ext cx="600171" cy="784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" descr="NORTH AMERICAN LAKE MANAGEMENT SOCIETY - GuideStar Profile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291000" y="4270022"/>
            <a:ext cx="1188709" cy="671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" descr="Our Team – River Network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5811203" y="5167276"/>
            <a:ext cx="1730109" cy="7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" descr="RCAP's Build Back Better Statement | RCAP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661278" y="4201033"/>
            <a:ext cx="1388282" cy="64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" descr="Smart Growth America | Washington D.C. DC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756177" y="5407856"/>
            <a:ext cx="778821" cy="768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" descr="Soil and Water Conservation Society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628372" y="5050521"/>
            <a:ext cx="1245070" cy="124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" descr="Trust for Public Land Employer Profile - CASE Career Central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1318195" y="5050521"/>
            <a:ext cx="915078" cy="91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" descr="usda-fsa-logo - Prince George's Soil Conservation District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594094" y="3679364"/>
            <a:ext cx="2048162" cy="51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" descr="USDA: NRCS Geospatial Data Gateway | ArcGIS Hub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41333" y="5251423"/>
            <a:ext cx="1309688" cy="871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" descr="Home - U.S. Endowment for Forestry &amp; Communities, Inc.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3141" y="3463131"/>
            <a:ext cx="2844817" cy="70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" descr="Environmental Protection Agency (EPA) | Science Education Partnership Award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343073" y="5167277"/>
            <a:ext cx="1494168" cy="836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" descr="United States Forest Service - Wikipedia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7333727" y="4297938"/>
            <a:ext cx="806253" cy="893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" descr="USGS - YouTube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10154842" y="4950491"/>
            <a:ext cx="1015108" cy="1015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" descr="Water Systems Logo 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8645355" y="5272350"/>
            <a:ext cx="1509487" cy="8374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1CAA4-B89D-94F2-FDF6-43D795E15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141" y="460146"/>
            <a:ext cx="9964068" cy="1526054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National Source Water Collaborative</a:t>
            </a:r>
            <a:br>
              <a:rPr lang="en-US" sz="4000" dirty="0">
                <a:solidFill>
                  <a:srgbClr val="0079AE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</a:br>
            <a:endParaRPr lang="en-US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31"/>
          <p:cNvSpPr txBox="1">
            <a:spLocks noGrp="1"/>
          </p:cNvSpPr>
          <p:nvPr>
            <p:ph type="title"/>
          </p:nvPr>
        </p:nvSpPr>
        <p:spPr>
          <a:xfrm>
            <a:off x="838200" y="744495"/>
            <a:ext cx="10515600" cy="566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>
                <a:latin typeface="Tahoma"/>
                <a:ea typeface="Tahoma"/>
                <a:cs typeface="Tahoma"/>
                <a:sym typeface="Tahoma"/>
              </a:rPr>
              <a:t>Before you go for funding…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82" name="Google Shape;782;p31"/>
          <p:cNvSpPr txBox="1"/>
          <p:nvPr/>
        </p:nvSpPr>
        <p:spPr>
          <a:xfrm>
            <a:off x="942847" y="1791513"/>
            <a:ext cx="10028555" cy="2977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08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Collaboration – look for partnerships!</a:t>
            </a:r>
            <a:endParaRPr sz="24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443865" marR="0" lvl="0" indent="-431165" algn="l" rtl="0">
              <a:lnSpc>
                <a:spcPct val="114166"/>
              </a:lnSpc>
              <a:spcBef>
                <a:spcPts val="121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4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Connections around stormwater management, source water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0" algn="l" rtl="0">
              <a:lnSpc>
                <a:spcPct val="11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protection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1096645" lvl="0" indent="-431800" algn="l" rtl="0">
              <a:lnSpc>
                <a:spcPct val="107916"/>
              </a:lnSpc>
              <a:spcBef>
                <a:spcPts val="154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4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Land trusts, community-based organizations, foundations, businesses, other departments/jurisdictions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5080" lvl="0" indent="-431800" algn="l" rtl="0">
              <a:lnSpc>
                <a:spcPct val="107916"/>
              </a:lnSpc>
              <a:spcBef>
                <a:spcPts val="150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4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Multi-function/co-benefit projects mean qualification for a range of funding sources!</a:t>
            </a:r>
            <a:endParaRPr sz="24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83" name="Google Shape;783;p31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32"/>
          <p:cNvSpPr txBox="1">
            <a:spLocks noGrp="1"/>
          </p:cNvSpPr>
          <p:nvPr>
            <p:ph type="title"/>
          </p:nvPr>
        </p:nvSpPr>
        <p:spPr>
          <a:xfrm>
            <a:off x="942847" y="374787"/>
            <a:ext cx="10515600" cy="50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200"/>
              <a:buFont typeface="Tahoma"/>
              <a:buNone/>
            </a:pPr>
            <a:r>
              <a:rPr lang="en-US" sz="3200">
                <a:latin typeface="Tahoma"/>
                <a:ea typeface="Tahoma"/>
                <a:cs typeface="Tahoma"/>
                <a:sym typeface="Tahoma"/>
              </a:rPr>
              <a:t>CWSRF Source Water Protection Eligibilities</a:t>
            </a:r>
            <a:endParaRPr/>
          </a:p>
        </p:txBody>
      </p:sp>
      <p:sp>
        <p:nvSpPr>
          <p:cNvPr id="789" name="Google Shape;789;p32"/>
          <p:cNvSpPr txBox="1"/>
          <p:nvPr/>
        </p:nvSpPr>
        <p:spPr>
          <a:xfrm>
            <a:off x="942847" y="1099565"/>
            <a:ext cx="10261600" cy="494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443865" marR="0" lvl="0" indent="-4311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Development and updates of SWP plans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Land conservation through acquisition or conservation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Agricultural best management practices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Decentralized wastewater treatment (e.g., septic tank repair and replacement)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Remediation or prevention of contamination from resource extraction sites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Habitat restoration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Shoreline/riparian buffers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Stormwater management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Contaminated site clean-up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Forest thinning for wildfire risk management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Development and initial delivery of public outreach and education materials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105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041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Fact Sheet: Funding Land Conservation Projects with the CWSRF (epa.gov)</a:t>
            </a:r>
            <a:endParaRPr sz="18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90" name="Google Shape;790;p32" descr="A close-up of a 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3"/>
          <p:cNvSpPr txBox="1">
            <a:spLocks noGrp="1"/>
          </p:cNvSpPr>
          <p:nvPr>
            <p:ph type="title"/>
          </p:nvPr>
        </p:nvSpPr>
        <p:spPr>
          <a:xfrm>
            <a:off x="662609" y="409193"/>
            <a:ext cx="10515600" cy="505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200"/>
              <a:buFont typeface="Tahoma"/>
              <a:buNone/>
            </a:pPr>
            <a:r>
              <a:rPr lang="en-US" sz="3200">
                <a:latin typeface="Tahoma"/>
                <a:ea typeface="Tahoma"/>
                <a:cs typeface="Tahoma"/>
                <a:sym typeface="Tahoma"/>
              </a:rPr>
              <a:t>DWSRF Source Water Protection Eligibilities</a:t>
            </a:r>
            <a:endParaRPr/>
          </a:p>
        </p:txBody>
      </p:sp>
      <p:sp>
        <p:nvSpPr>
          <p:cNvPr id="796" name="Google Shape;796;p33"/>
          <p:cNvSpPr txBox="1"/>
          <p:nvPr/>
        </p:nvSpPr>
        <p:spPr>
          <a:xfrm>
            <a:off x="574344" y="1226565"/>
            <a:ext cx="10603865" cy="513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7625" rIns="0" bIns="0" anchor="t" anchorCtr="0">
            <a:spAutoFit/>
          </a:bodyPr>
          <a:lstStyle/>
          <a:p>
            <a:pPr marL="443865" marR="812165" lvl="0" indent="-43180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Development, updates and implementation of SWP plans and source water assessments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Purchasing land or conservation easements for the purpose of SWP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14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Agricultural best management practices (such as cover crops or fences to protect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water sources)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Well abandonment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Septic system surveys and replacement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Outreach and education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Development of local ordinances to protect source waters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43865" marR="0" lvl="0" indent="-431165" algn="l" rtl="0">
              <a:lnSpc>
                <a:spcPct val="100000"/>
              </a:lnSpc>
              <a:spcBef>
                <a:spcPts val="66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Data collection and analysis to define a threat to source water quality or quantity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2564130" marR="2138680" lvl="0" indent="0" algn="l" rtl="0">
              <a:lnSpc>
                <a:spcPct val="100000"/>
              </a:lnSpc>
              <a:spcBef>
                <a:spcPts val="2165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DWSRF Set-Asides Fact Sheet and Case Studies: Source</a:t>
            </a:r>
            <a:r>
              <a:rPr lang="en-US" sz="1800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u="sng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 Protection (epa.gov)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64130" marR="2750185" lvl="0" indent="0" algn="l" rtl="0">
              <a:lnSpc>
                <a:spcPct val="100000"/>
              </a:lnSpc>
              <a:spcBef>
                <a:spcPts val="1235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the Drinking Water State Revolving Fund Set-</a:t>
            </a:r>
            <a:r>
              <a:rPr lang="en-US" sz="1800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u="sng">
                <a:solidFill>
                  <a:srgbClr val="0A5294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Asides for Source Water Protection Loans (epa.gov)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7" name="Google Shape;797;p33" descr="A close-up of a 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34"/>
          <p:cNvSpPr txBox="1">
            <a:spLocks noGrp="1"/>
          </p:cNvSpPr>
          <p:nvPr>
            <p:ph type="title"/>
          </p:nvPr>
        </p:nvSpPr>
        <p:spPr>
          <a:xfrm>
            <a:off x="916939" y="398779"/>
            <a:ext cx="8554720" cy="1123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3600"/>
              <a:buFont typeface="Tahoma"/>
              <a:buNone/>
            </a:pPr>
            <a:r>
              <a:rPr lang="en-US" sz="3600">
                <a:latin typeface="Tahoma"/>
                <a:ea typeface="Tahoma"/>
                <a:cs typeface="Tahoma"/>
                <a:sym typeface="Tahoma"/>
              </a:rPr>
              <a:t>Skagit Public Utility District, Washington State</a:t>
            </a:r>
            <a:endParaRPr sz="36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3" name="Google Shape;803;p34"/>
          <p:cNvSpPr txBox="1"/>
          <p:nvPr/>
        </p:nvSpPr>
        <p:spPr>
          <a:xfrm>
            <a:off x="916939" y="1688693"/>
            <a:ext cx="9782175" cy="178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6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Judy River Reservoir is drinking water source for 65,000 people in Skagit County.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45 % of its water source comes from land owned by logging company; logging, road construction, sedimentation.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37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FIRST: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4" name="Google Shape;804;p34"/>
          <p:cNvSpPr txBox="1"/>
          <p:nvPr/>
        </p:nvSpPr>
        <p:spPr>
          <a:xfrm>
            <a:off x="916939" y="4123690"/>
            <a:ext cx="698500" cy="330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THEN,</a:t>
            </a:r>
            <a:endParaRPr sz="20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5" name="Google Shape;805;p34"/>
          <p:cNvSpPr txBox="1"/>
          <p:nvPr/>
        </p:nvSpPr>
        <p:spPr>
          <a:xfrm>
            <a:off x="916939" y="3450691"/>
            <a:ext cx="10181590" cy="2787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32893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$45,000 source water protection grant funded by the </a:t>
            </a:r>
            <a:r>
              <a:rPr lang="en-US" sz="20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DWSRF </a:t>
            </a: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Local Assistance Set-Aside for appraisal and survey of the property.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>
                <a:srgbClr val="0A5294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355600" marR="219075" lvl="0" indent="-342900" algn="l" rtl="0">
              <a:lnSpc>
                <a:spcPct val="107100"/>
              </a:lnSpc>
              <a:spcBef>
                <a:spcPts val="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Arial"/>
              <a:buChar char="•"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Secured a $1.5 million loan (with $397,500 principal forgiveness) with 1 percent interest from the </a:t>
            </a:r>
            <a:r>
              <a:rPr lang="en-US" sz="20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CWSRF </a:t>
            </a: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to </a:t>
            </a:r>
            <a:r>
              <a:rPr lang="en-US" sz="2000" i="1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purchase and protect </a:t>
            </a: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the 250 acres of critical watershed in perpetuity for its customers.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Lesson learned: </a:t>
            </a: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Skagit PUD is medium sized. Opportunities for other disadvantaged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7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A5294"/>
                </a:solidFill>
                <a:latin typeface="Verdana"/>
                <a:ea typeface="Verdana"/>
                <a:cs typeface="Verdana"/>
                <a:sym typeface="Verdana"/>
              </a:rPr>
              <a:t>communities exist with BIL.</a:t>
            </a:r>
            <a:endParaRPr sz="2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06" name="Google Shape;806;p34" descr="A close-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5"/>
          <p:cNvSpPr txBox="1">
            <a:spLocks noGrp="1"/>
          </p:cNvSpPr>
          <p:nvPr>
            <p:ph type="title"/>
          </p:nvPr>
        </p:nvSpPr>
        <p:spPr>
          <a:xfrm>
            <a:off x="1110600" y="1189725"/>
            <a:ext cx="9970800" cy="11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4600" rIns="0" bIns="0" anchor="ctr" anchorCtr="0">
            <a:spAutoFit/>
          </a:bodyPr>
          <a:lstStyle/>
          <a:p>
            <a:pPr marL="762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Tahoma"/>
              <a:buNone/>
            </a:pPr>
            <a:r>
              <a:rPr lang="en-US" sz="3200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</a:rPr>
              <a:t>EPA Water Technical Assistance Request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>
                <a:srgbClr val="0A5294"/>
              </a:buClr>
              <a:buSzPts val="3200"/>
              <a:buFont typeface="Tahoma"/>
              <a:buNone/>
            </a:pPr>
            <a:r>
              <a:rPr lang="en-US" sz="3200" b="0" u="sng">
                <a:solidFill>
                  <a:srgbClr val="0A5294"/>
                </a:solidFill>
                <a:latin typeface="Tahoma"/>
                <a:ea typeface="Tahoma"/>
                <a:cs typeface="Tahoma"/>
                <a:sym typeface="Tahom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 Technical Assistance Request Form | US EPA</a:t>
            </a:r>
            <a:endParaRPr sz="3200"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12" name="Google Shape;812;p35"/>
          <p:cNvSpPr txBox="1">
            <a:spLocks noGrp="1"/>
          </p:cNvSpPr>
          <p:nvPr>
            <p:ph type="body" idx="1"/>
          </p:nvPr>
        </p:nvSpPr>
        <p:spPr>
          <a:xfrm>
            <a:off x="838199" y="2830098"/>
            <a:ext cx="10515600" cy="35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160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</a:rPr>
              <a:t>NEEFC Navigating Federal Funding Source Guide </a:t>
            </a:r>
            <a:endParaRPr b="1"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rgbClr val="222222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900" u="sng">
                <a:solidFill>
                  <a:srgbClr val="1155CC"/>
                </a:solidFill>
                <a:highlight>
                  <a:srgbClr val="FFFFFF"/>
                </a:highlight>
                <a:latin typeface="Tahoma"/>
                <a:ea typeface="Tahoma"/>
                <a:cs typeface="Tahoma"/>
                <a:sym typeface="Tahom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https://neefc.org/wp-content/uploads/2022/01/Navigating-Federal-Funding-Landscape.pdf</a:t>
            </a:r>
            <a:endParaRPr sz="1900" u="sng">
              <a:solidFill>
                <a:srgbClr val="1155CC"/>
              </a:solidFill>
              <a:highlight>
                <a:srgbClr val="FFFFFF"/>
              </a:highlight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>
              <a:latin typeface="Tahoma"/>
              <a:ea typeface="Tahoma"/>
              <a:cs typeface="Tahoma"/>
              <a:sym typeface="Tahom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>
                <a:latin typeface="Tahoma"/>
                <a:ea typeface="Tahoma"/>
                <a:cs typeface="Tahoma"/>
                <a:sym typeface="Tahoma"/>
              </a:rPr>
              <a:t>NEWIN Water Systems: </a:t>
            </a:r>
            <a:r>
              <a:rPr lang="en-US" b="1" u="sng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  <a:hlinkClick r:id="rId5"/>
              </a:rPr>
              <a:t>Request Assistance</a:t>
            </a:r>
            <a:endParaRPr sz="2800">
              <a:latin typeface="Tahoma"/>
              <a:ea typeface="Tahoma"/>
              <a:cs typeface="Tahoma"/>
              <a:sym typeface="Tahoma"/>
            </a:endParaRPr>
          </a:p>
          <a:p>
            <a:pPr marL="2618740" marR="2482850" lvl="0" indent="0" algn="ctr" rtl="0">
              <a:lnSpc>
                <a:spcPct val="114799"/>
              </a:lnSpc>
              <a:spcBef>
                <a:spcPts val="3095"/>
              </a:spcBef>
              <a:spcAft>
                <a:spcPts val="0"/>
              </a:spcAft>
              <a:buClr>
                <a:srgbClr val="275687"/>
              </a:buClr>
              <a:buSzPts val="2000"/>
              <a:buNone/>
            </a:pPr>
            <a:r>
              <a:rPr lang="en-US" sz="2000" b="1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Martha Sheils, Director </a:t>
            </a:r>
            <a:r>
              <a:rPr lang="en-US" sz="2000" b="0" u="sng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Martha.sheils@maine.edu</a:t>
            </a:r>
            <a:r>
              <a:rPr lang="en-US" sz="2000" b="0">
                <a:solidFill>
                  <a:srgbClr val="275687"/>
                </a:solidFill>
                <a:latin typeface="Tahoma"/>
                <a:ea typeface="Tahoma"/>
                <a:cs typeface="Tahoma"/>
                <a:sym typeface="Tahoma"/>
              </a:rPr>
              <a:t> 207.841.2246</a:t>
            </a:r>
            <a:endParaRPr sz="2000"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13" name="Google Shape;813;p35" descr="A close-up of a logo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1946" r="6063" b="13070"/>
          <a:stretch/>
        </p:blipFill>
        <p:spPr>
          <a:xfrm>
            <a:off x="10181641" y="10243"/>
            <a:ext cx="1967997" cy="982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" name="Google Shape;819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6492" y="0"/>
            <a:ext cx="7285500" cy="6515100"/>
          </a:xfrm>
          <a:prstGeom prst="rect">
            <a:avLst/>
          </a:prstGeom>
          <a:solidFill>
            <a:srgbClr val="B3C6E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1" name="Google Shape;821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15100"/>
            <a:ext cx="12192000" cy="342900"/>
          </a:xfrm>
          <a:prstGeom prst="rect">
            <a:avLst/>
          </a:prstGeom>
          <a:solidFill>
            <a:srgbClr val="0079AE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2" name="Google Shape;822;p36" descr="Sourcewater Collaborativ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963" y="3601042"/>
            <a:ext cx="2891117" cy="579327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36"/>
          <p:cNvSpPr txBox="1"/>
          <p:nvPr/>
        </p:nvSpPr>
        <p:spPr>
          <a:xfrm>
            <a:off x="-53299" y="501344"/>
            <a:ext cx="44622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BIL Learning Exchange</a:t>
            </a:r>
            <a:endParaRPr sz="6000" b="1" i="0" u="none" strike="noStrike" cap="none" dirty="0">
              <a:solidFill>
                <a:srgbClr val="00245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824" name="Google Shape;824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510" y="2071001"/>
            <a:ext cx="6048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5" name="Google Shape;825;p36"/>
          <p:cNvSpPr txBox="1"/>
          <p:nvPr/>
        </p:nvSpPr>
        <p:spPr>
          <a:xfrm>
            <a:off x="5043370" y="726380"/>
            <a:ext cx="4558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Addressing Emerging Contaminants in Source Water Using BIL Grants and Forgivable Loans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36"/>
          <p:cNvSpPr txBox="1"/>
          <p:nvPr/>
        </p:nvSpPr>
        <p:spPr>
          <a:xfrm>
            <a:off x="435574" y="3306311"/>
            <a:ext cx="3268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Presented by: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36"/>
          <p:cNvSpPr txBox="1"/>
          <p:nvPr/>
        </p:nvSpPr>
        <p:spPr>
          <a:xfrm>
            <a:off x="9434150" y="940650"/>
            <a:ext cx="2361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Recording </a:t>
            </a:r>
            <a:endParaRPr sz="1800" b="1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Available Online</a:t>
            </a:r>
            <a:endParaRPr sz="1800" b="1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8" name="Google Shape;828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535" y="3718885"/>
            <a:ext cx="6048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0" name="Google Shape;830;p36"/>
          <p:cNvSpPr txBox="1"/>
          <p:nvPr/>
        </p:nvSpPr>
        <p:spPr>
          <a:xfrm>
            <a:off x="9566450" y="2590950"/>
            <a:ext cx="20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Today’s </a:t>
            </a:r>
            <a:endParaRPr sz="1800" b="1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Webinar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31" name="Google Shape;831;p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510" y="4969129"/>
            <a:ext cx="6048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32" name="Google Shape;832;p36"/>
          <p:cNvSpPr txBox="1"/>
          <p:nvPr/>
        </p:nvSpPr>
        <p:spPr>
          <a:xfrm>
            <a:off x="5003625" y="2222625"/>
            <a:ext cx="4740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Demystifying How to Access BIL Funds for Source Water Protection and Natural Infrastructure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3" name="Google Shape;833;p36"/>
          <p:cNvSpPr txBox="1"/>
          <p:nvPr/>
        </p:nvSpPr>
        <p:spPr>
          <a:xfrm>
            <a:off x="9434150" y="4073025"/>
            <a:ext cx="245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April 22nd</a:t>
            </a:r>
            <a:endParaRPr sz="1800" b="1" i="0" u="none" strike="noStrike" cap="none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82C8"/>
                </a:solidFill>
                <a:latin typeface="Montserrat"/>
                <a:ea typeface="Montserrat"/>
                <a:cs typeface="Montserrat"/>
                <a:sym typeface="Montserrat"/>
              </a:rPr>
              <a:t>Registration Open</a:t>
            </a:r>
            <a:endParaRPr sz="1800" b="1">
              <a:solidFill>
                <a:srgbClr val="0082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4" name="Google Shape;834;p36"/>
          <p:cNvSpPr txBox="1"/>
          <p:nvPr/>
        </p:nvSpPr>
        <p:spPr>
          <a:xfrm>
            <a:off x="5043364" y="3805832"/>
            <a:ext cx="438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Leveraging U.S. Forest Service BIL Funds for SWP on Forested Lands</a:t>
            </a:r>
            <a:endParaRPr sz="2000" b="0" i="0" u="none" strike="noStrike" cap="none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35" name="Google Shape;835;p36"/>
          <p:cNvSpPr txBox="1"/>
          <p:nvPr/>
        </p:nvSpPr>
        <p:spPr>
          <a:xfrm>
            <a:off x="5043373" y="5081225"/>
            <a:ext cx="438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BIL Funding for Disadvantaged Communities for Drinking Water &amp; Environmental Justice</a:t>
            </a:r>
            <a:endParaRPr sz="1600" b="0" i="0" u="none" strike="noStrike" cap="none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836" name="Google Shape;836;p36"/>
          <p:cNvSpPr txBox="1"/>
          <p:nvPr/>
        </p:nvSpPr>
        <p:spPr>
          <a:xfrm>
            <a:off x="9849350" y="5348150"/>
            <a:ext cx="171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 30</a:t>
            </a:r>
            <a:r>
              <a:rPr lang="en-US" sz="1800" b="1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7" name="Google Shape;837;p36" descr="QR cod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000" y="4401825"/>
            <a:ext cx="1870007" cy="1891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06492" y="0"/>
            <a:ext cx="7285500" cy="6515100"/>
          </a:xfrm>
          <a:prstGeom prst="rect">
            <a:avLst/>
          </a:prstGeom>
          <a:solidFill>
            <a:srgbClr val="B3C6E7">
              <a:alpha val="16862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515100"/>
            <a:ext cx="12192000" cy="342900"/>
          </a:xfrm>
          <a:prstGeom prst="rect">
            <a:avLst/>
          </a:prstGeom>
          <a:solidFill>
            <a:srgbClr val="0079AE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4" descr="Sourcewater Collaborativ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963" y="3601042"/>
            <a:ext cx="2891117" cy="5793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3" name="Google Shape;24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510" y="2071001"/>
            <a:ext cx="6048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4" name="Google Shape;244;p4"/>
          <p:cNvSpPr txBox="1"/>
          <p:nvPr/>
        </p:nvSpPr>
        <p:spPr>
          <a:xfrm>
            <a:off x="5043370" y="726380"/>
            <a:ext cx="4558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Addressing Emerging Contaminants in Source Water Using BIL Grants and Forgivable Loans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"/>
          <p:cNvSpPr txBox="1"/>
          <p:nvPr/>
        </p:nvSpPr>
        <p:spPr>
          <a:xfrm>
            <a:off x="435574" y="3306311"/>
            <a:ext cx="3268862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Presented by: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"/>
          <p:cNvSpPr txBox="1"/>
          <p:nvPr/>
        </p:nvSpPr>
        <p:spPr>
          <a:xfrm>
            <a:off x="9434150" y="940650"/>
            <a:ext cx="23610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Recording </a:t>
            </a:r>
            <a:endParaRPr sz="1800" b="1" i="0" u="none" strike="noStrike" cap="none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Available Online</a:t>
            </a:r>
            <a:endParaRPr sz="1800" b="1" i="0" u="none" strike="noStrike" cap="none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7" name="Google Shape;247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480" y="3718885"/>
            <a:ext cx="604895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9" name="Google Shape;249;p4"/>
          <p:cNvSpPr txBox="1"/>
          <p:nvPr/>
        </p:nvSpPr>
        <p:spPr>
          <a:xfrm>
            <a:off x="9566450" y="2590950"/>
            <a:ext cx="2096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Today’s </a:t>
            </a:r>
            <a:endParaRPr sz="1800" b="1" i="0" u="none" strike="noStrike" cap="none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Webinar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296510" y="4969129"/>
            <a:ext cx="60489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1" name="Google Shape;251;p4"/>
          <p:cNvSpPr txBox="1"/>
          <p:nvPr/>
        </p:nvSpPr>
        <p:spPr>
          <a:xfrm>
            <a:off x="5003625" y="2222625"/>
            <a:ext cx="4740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Demystifying How to Access BIL Funds for Source Water Protection and Natural Infrastructure</a:t>
            </a:r>
            <a:endParaRPr sz="12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4"/>
          <p:cNvSpPr txBox="1"/>
          <p:nvPr/>
        </p:nvSpPr>
        <p:spPr>
          <a:xfrm>
            <a:off x="9434150" y="4073025"/>
            <a:ext cx="245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April 22nd</a:t>
            </a:r>
            <a:endParaRPr sz="1800" b="1" i="0" u="none" strike="noStrike" cap="none">
              <a:solidFill>
                <a:srgbClr val="0024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82C8"/>
                </a:solidFill>
                <a:latin typeface="Montserrat"/>
                <a:ea typeface="Montserrat"/>
                <a:cs typeface="Montserrat"/>
                <a:sym typeface="Montserrat"/>
              </a:rPr>
              <a:t>Registration Open</a:t>
            </a:r>
            <a:endParaRPr sz="1800" b="1" i="0" u="none" strike="noStrike" cap="none">
              <a:solidFill>
                <a:srgbClr val="0082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4"/>
          <p:cNvSpPr txBox="1"/>
          <p:nvPr/>
        </p:nvSpPr>
        <p:spPr>
          <a:xfrm>
            <a:off x="5043364" y="3805832"/>
            <a:ext cx="438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Leveraging U.S. Forest Service BIL Funds for SWP on Forested Lands</a:t>
            </a:r>
            <a:endParaRPr sz="2000" b="0" i="0" u="none" strike="noStrike" cap="none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4" name="Google Shape;254;p4"/>
          <p:cNvSpPr txBox="1"/>
          <p:nvPr/>
        </p:nvSpPr>
        <p:spPr>
          <a:xfrm>
            <a:off x="5043373" y="5081225"/>
            <a:ext cx="438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US" sz="2000" b="1" i="0" u="none" strike="noStrike" cap="none">
                <a:solidFill>
                  <a:srgbClr val="0079AE"/>
                </a:solidFill>
                <a:latin typeface="Montserrat"/>
                <a:ea typeface="Montserrat"/>
                <a:cs typeface="Montserrat"/>
                <a:sym typeface="Montserrat"/>
              </a:rPr>
              <a:t>BIL Funding for Disadvantaged Communities for Drinking Water &amp; Environmental Justice</a:t>
            </a:r>
            <a:endParaRPr sz="1600" b="0" i="0" u="none" strike="noStrike" cap="none">
              <a:solidFill>
                <a:srgbClr val="0079AE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255" name="Google Shape;255;p4"/>
          <p:cNvSpPr txBox="1"/>
          <p:nvPr/>
        </p:nvSpPr>
        <p:spPr>
          <a:xfrm>
            <a:off x="9849350" y="5348150"/>
            <a:ext cx="171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245D"/>
                </a:solidFill>
                <a:latin typeface="Montserrat"/>
                <a:ea typeface="Montserrat"/>
                <a:cs typeface="Montserrat"/>
                <a:sym typeface="Montserrat"/>
              </a:rPr>
              <a:t>May 30th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5000" y="4401825"/>
            <a:ext cx="1870007" cy="18918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C358E6-9AB2-EB0C-B355-7BDE09D25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67805"/>
            <a:ext cx="4646528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BIL </a:t>
            </a:r>
            <a:b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Learning</a:t>
            </a:r>
            <a:b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Exchange</a:t>
            </a:r>
            <a:br>
              <a:rPr lang="en-US" b="1" dirty="0">
                <a:solidFill>
                  <a:srgbClr val="0024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415"/>
            <a:ext cx="12192000" cy="6857990"/>
          </a:xfrm>
          <a:prstGeom prst="rect">
            <a:avLst/>
          </a:prstGeom>
          <a:solidFill>
            <a:srgbClr val="2F5496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5" descr="A picture containing outdoor, tree, ground, peop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8354" r="1" b="7428"/>
          <a:stretch/>
        </p:blipFill>
        <p:spPr>
          <a:xfrm>
            <a:off x="8188032" y="0"/>
            <a:ext cx="4003968" cy="2228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5" descr="A group of people standing outsid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 r="1" b="8667"/>
          <a:stretch/>
        </p:blipFill>
        <p:spPr>
          <a:xfrm>
            <a:off x="8188031" y="2400465"/>
            <a:ext cx="4003969" cy="2057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5" descr="A picture containing tree, person, person, outdoo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929" r="1" b="9367"/>
          <a:stretch/>
        </p:blipFill>
        <p:spPr>
          <a:xfrm>
            <a:off x="8188031" y="4629229"/>
            <a:ext cx="4003969" cy="2228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 descr="EPA WaterTA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547" y="5407142"/>
            <a:ext cx="3686119" cy="67294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"/>
          <p:cNvSpPr txBox="1">
            <a:spLocks noGrp="1"/>
          </p:cNvSpPr>
          <p:nvPr>
            <p:ph type="ctrTitle"/>
          </p:nvPr>
        </p:nvSpPr>
        <p:spPr>
          <a:xfrm>
            <a:off x="726583" y="321590"/>
            <a:ext cx="8231437" cy="3503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en-US" sz="23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3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300" b="1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300" b="1" dirty="0">
                <a:solidFill>
                  <a:srgbClr val="0070B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EPA Water </a:t>
            </a:r>
            <a:b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Technical Assistance </a:t>
            </a:r>
            <a:b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(</a:t>
            </a:r>
            <a:r>
              <a:rPr lang="en-US" sz="4000" b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WaterTA</a:t>
            </a:r>
            <a: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): </a:t>
            </a:r>
            <a:br>
              <a:rPr lang="en-US" sz="40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4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EFC Edition</a:t>
            </a:r>
            <a:br>
              <a:rPr lang="en-US" sz="4000" b="1" dirty="0">
                <a:solidFill>
                  <a:srgbClr val="D6F0FF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300" b="1" dirty="0">
                <a:latin typeface="Calibri"/>
                <a:ea typeface="Calibri"/>
                <a:cs typeface="Calibri"/>
                <a:sym typeface="Calibri"/>
              </a:rPr>
            </a:br>
            <a:endParaRPr sz="2300" dirty="0"/>
          </a:p>
        </p:txBody>
      </p:sp>
      <p:cxnSp>
        <p:nvCxnSpPr>
          <p:cNvPr id="269" name="Google Shape;26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02784" y="3426922"/>
            <a:ext cx="4756728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0" name="Google Shape;270;p5"/>
          <p:cNvSpPr txBox="1"/>
          <p:nvPr/>
        </p:nvSpPr>
        <p:spPr>
          <a:xfrm>
            <a:off x="726584" y="3747655"/>
            <a:ext cx="41840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April 2024</a:t>
            </a:r>
            <a:endParaRPr sz="18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6" descr="Image of pipeline"/>
          <p:cNvPicPr preferRelativeResize="0"/>
          <p:nvPr/>
        </p:nvPicPr>
        <p:blipFill rotWithShape="1">
          <a:blip r:embed="rId3">
            <a:alphaModFix/>
          </a:blip>
          <a:srcRect l="1045" t="477" r="26276" b="-476"/>
          <a:stretch/>
        </p:blipFill>
        <p:spPr>
          <a:xfrm>
            <a:off x="5715000" y="0"/>
            <a:ext cx="6477000" cy="594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7" name="Google Shape;27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21335"/>
            <a:ext cx="12192000" cy="942771"/>
            <a:chOff x="0" y="5915229"/>
            <a:chExt cx="12192000" cy="942771"/>
          </a:xfrm>
        </p:grpSpPr>
        <p:sp>
          <p:nvSpPr>
            <p:cNvPr id="278" name="Google Shape;278;p6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79" name="Google Shape;279;p6"/>
            <p:cNvPicPr preferRelativeResize="0"/>
            <p:nvPr/>
          </p:nvPicPr>
          <p:blipFill rotWithShape="1">
            <a:blip r:embed="rId4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0" name="Google Shape;280;p6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281" name="Google Shape;281;p6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2" name="Google Shape;282;p6"/>
          <p:cNvSpPr txBox="1">
            <a:spLocks noGrp="1"/>
          </p:cNvSpPr>
          <p:nvPr>
            <p:ph type="title"/>
          </p:nvPr>
        </p:nvSpPr>
        <p:spPr>
          <a:xfrm>
            <a:off x="673310" y="365125"/>
            <a:ext cx="417809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 dirty="0"/>
              <a:t>Agenda</a:t>
            </a:r>
            <a:endParaRPr dirty="0"/>
          </a:p>
        </p:txBody>
      </p:sp>
      <p:sp>
        <p:nvSpPr>
          <p:cNvPr id="283" name="Google Shape;283;p6"/>
          <p:cNvSpPr txBox="1">
            <a:spLocks noGrp="1"/>
          </p:cNvSpPr>
          <p:nvPr>
            <p:ph type="body" idx="1"/>
          </p:nvPr>
        </p:nvSpPr>
        <p:spPr>
          <a:xfrm>
            <a:off x="30544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WaterTA background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WaterTA programs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Environmental Finance Centers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eriod"/>
            </a:pPr>
            <a:r>
              <a:rPr lang="en-US"/>
              <a:t>Q&amp;A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15229"/>
            <a:ext cx="12192000" cy="942771"/>
            <a:chOff x="0" y="5915229"/>
            <a:chExt cx="12192000" cy="942771"/>
          </a:xfrm>
        </p:grpSpPr>
        <p:sp>
          <p:nvSpPr>
            <p:cNvPr id="290" name="Google Shape;290;p7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1" name="Google Shape;291;p7"/>
            <p:cNvPicPr preferRelativeResize="0"/>
            <p:nvPr/>
          </p:nvPicPr>
          <p:blipFill rotWithShape="1">
            <a:blip r:embed="rId3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7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293" name="Google Shape;293;p7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/>
              <a:t>Speakers</a:t>
            </a:r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solidFill>
                  <a:srgbClr val="0054A6"/>
                </a:solidFill>
              </a:rPr>
              <a:t>Bev Vazquez</a:t>
            </a:r>
            <a:r>
              <a:rPr lang="en-US"/>
              <a:t>, EPA Office of Wastewater Management, National Program Manager for the Environmental Finance Center (EFC) Grant Program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>
                <a:solidFill>
                  <a:srgbClr val="0054A6"/>
                </a:solidFill>
              </a:rPr>
              <a:t>Addison Chau</a:t>
            </a:r>
            <a:r>
              <a:rPr lang="en-US"/>
              <a:t>, EPA Office of Wastewater Management, National EFC Project Officer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2" name="Google Shape;302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687442" y="360680"/>
            <a:ext cx="0" cy="5154081"/>
          </a:xfrm>
          <a:prstGeom prst="straightConnector1">
            <a:avLst/>
          </a:prstGeom>
          <a:noFill/>
          <a:ln w="38100" cap="rnd" cmpd="sng">
            <a:solidFill>
              <a:srgbClr val="0054A6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3" name="Google Shape;303;p8" descr="Leaky Tap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7080" y="247227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8" descr="Lis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9656" y="1161075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8" descr="Meeting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4591" y="3867425"/>
            <a:ext cx="731520" cy="731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8" descr="Dollar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9564" y="4899223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8"/>
          <p:cNvSpPr txBox="1"/>
          <p:nvPr/>
        </p:nvSpPr>
        <p:spPr>
          <a:xfrm>
            <a:off x="6065691" y="483119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Identify water challenges</a:t>
            </a:r>
            <a:endParaRPr/>
          </a:p>
        </p:txBody>
      </p:sp>
      <p:sp>
        <p:nvSpPr>
          <p:cNvPr id="308" name="Google Shape;308;p8"/>
          <p:cNvSpPr txBox="1"/>
          <p:nvPr/>
        </p:nvSpPr>
        <p:spPr>
          <a:xfrm>
            <a:off x="6065691" y="1217301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 for solutions</a:t>
            </a:r>
            <a:endParaRPr/>
          </a:p>
        </p:txBody>
      </p:sp>
      <p:sp>
        <p:nvSpPr>
          <p:cNvPr id="309" name="Google Shape;309;p8"/>
          <p:cNvSpPr txBox="1"/>
          <p:nvPr/>
        </p:nvSpPr>
        <p:spPr>
          <a:xfrm>
            <a:off x="6065691" y="2991669"/>
            <a:ext cx="5486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Improve compliance and access to safe and clean water services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 txBox="1"/>
          <p:nvPr/>
        </p:nvSpPr>
        <p:spPr>
          <a:xfrm>
            <a:off x="6034446" y="4849485"/>
            <a:ext cx="54864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application materials to access water infrastructure funding</a:t>
            </a:r>
            <a:endParaRPr/>
          </a:p>
        </p:txBody>
      </p:sp>
      <p:pic>
        <p:nvPicPr>
          <p:cNvPr id="311" name="Google Shape;311;p8" descr="Megaphone with solid fill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99656" y="1971511"/>
            <a:ext cx="731520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8"/>
          <p:cNvSpPr txBox="1"/>
          <p:nvPr/>
        </p:nvSpPr>
        <p:spPr>
          <a:xfrm>
            <a:off x="6065691" y="2154976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community engagement</a:t>
            </a:r>
            <a:endParaRPr/>
          </a:p>
        </p:txBody>
      </p:sp>
      <p:grpSp>
        <p:nvGrpSpPr>
          <p:cNvPr id="313" name="Google Shape;313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15229"/>
            <a:ext cx="12192000" cy="942771"/>
            <a:chOff x="0" y="5915229"/>
            <a:chExt cx="12192000" cy="942771"/>
          </a:xfrm>
        </p:grpSpPr>
        <p:sp>
          <p:nvSpPr>
            <p:cNvPr id="314" name="Google Shape;314;p8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15" name="Google Shape;315;p8"/>
            <p:cNvPicPr preferRelativeResize="0"/>
            <p:nvPr/>
          </p:nvPicPr>
          <p:blipFill rotWithShape="1">
            <a:blip r:embed="rId8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p8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317" name="Google Shape;317;p8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8"/>
          <p:cNvSpPr txBox="1">
            <a:spLocks noGrp="1"/>
          </p:cNvSpPr>
          <p:nvPr>
            <p:ph type="title"/>
          </p:nvPr>
        </p:nvSpPr>
        <p:spPr>
          <a:xfrm>
            <a:off x="696175" y="1107680"/>
            <a:ext cx="3718557" cy="3712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rPr>
              <a:t>EPA WaterTA Supports Communities to:</a:t>
            </a:r>
            <a:endParaRPr/>
          </a:p>
        </p:txBody>
      </p:sp>
      <p:sp>
        <p:nvSpPr>
          <p:cNvPr id="319" name="Google Shape;319;p8"/>
          <p:cNvSpPr txBox="1"/>
          <p:nvPr/>
        </p:nvSpPr>
        <p:spPr>
          <a:xfrm>
            <a:off x="6034446" y="4047736"/>
            <a:ext cx="58434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Build technical, financial, managerial capacity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8" descr="Water with solid fill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32399" y="3033890"/>
            <a:ext cx="620882" cy="6208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9" descr="Service Graphic"/>
          <p:cNvGrpSpPr/>
          <p:nvPr/>
        </p:nvGrpSpPr>
        <p:grpSpPr>
          <a:xfrm>
            <a:off x="1564436" y="912931"/>
            <a:ext cx="9078174" cy="4809115"/>
            <a:chOff x="4881" y="0"/>
            <a:chExt cx="9078174" cy="4809115"/>
          </a:xfrm>
        </p:grpSpPr>
        <p:sp>
          <p:nvSpPr>
            <p:cNvPr id="328" name="Google Shape;328;p9"/>
            <p:cNvSpPr/>
            <p:nvPr/>
          </p:nvSpPr>
          <p:spPr>
            <a:xfrm>
              <a:off x="4881" y="0"/>
              <a:ext cx="1712863" cy="4809115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29" name="Google Shape;329;p9"/>
            <p:cNvSpPr txBox="1"/>
            <p:nvPr/>
          </p:nvSpPr>
          <p:spPr>
            <a:xfrm>
              <a:off x="4881" y="0"/>
              <a:ext cx="1712863" cy="1442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Planning and Assessment</a:t>
              </a:r>
              <a:endParaRPr sz="1800" dirty="0"/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176167" y="1442851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31" name="Google Shape;331;p9"/>
            <p:cNvSpPr txBox="1"/>
            <p:nvPr/>
          </p:nvSpPr>
          <p:spPr>
            <a:xfrm>
              <a:off x="196686" y="1463370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Community Engagement</a:t>
              </a:r>
              <a:endParaRPr sz="1200" dirty="0"/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176167" y="2251219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33" name="Google Shape;333;p9"/>
            <p:cNvSpPr txBox="1"/>
            <p:nvPr/>
          </p:nvSpPr>
          <p:spPr>
            <a:xfrm>
              <a:off x="196686" y="2271738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Plan Development and Coordination</a:t>
              </a:r>
              <a:endParaRPr sz="12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76167" y="3059588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35" name="Google Shape;335;p9"/>
            <p:cNvSpPr txBox="1"/>
            <p:nvPr/>
          </p:nvSpPr>
          <p:spPr>
            <a:xfrm>
              <a:off x="196686" y="3080107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Studies and Assessments</a:t>
              </a:r>
              <a:endParaRPr sz="1200"/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176167" y="3867956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37" name="Google Shape;337;p9"/>
            <p:cNvSpPr txBox="1"/>
            <p:nvPr/>
          </p:nvSpPr>
          <p:spPr>
            <a:xfrm>
              <a:off x="196686" y="3888475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Asset Management</a:t>
              </a:r>
              <a:endParaRPr sz="12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1846209" y="0"/>
              <a:ext cx="1712863" cy="4809115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39" name="Google Shape;339;p9"/>
            <p:cNvSpPr txBox="1"/>
            <p:nvPr/>
          </p:nvSpPr>
          <p:spPr>
            <a:xfrm>
              <a:off x="1846209" y="0"/>
              <a:ext cx="1712863" cy="1442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Project Development</a:t>
              </a:r>
              <a:endParaRPr sz="1800"/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2017495" y="1442851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1" name="Google Shape;341;p9"/>
            <p:cNvSpPr txBox="1"/>
            <p:nvPr/>
          </p:nvSpPr>
          <p:spPr>
            <a:xfrm>
              <a:off x="2038014" y="1463370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Preliminary Engineering Reports</a:t>
              </a:r>
              <a:endParaRPr sz="12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2017495" y="2251219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3" name="Google Shape;343;p9"/>
            <p:cNvSpPr txBox="1"/>
            <p:nvPr/>
          </p:nvSpPr>
          <p:spPr>
            <a:xfrm>
              <a:off x="2038014" y="2271738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Lead Service Line Inventories</a:t>
              </a:r>
              <a:endParaRPr sz="1200"/>
            </a:p>
          </p:txBody>
        </p:sp>
        <p:sp>
          <p:nvSpPr>
            <p:cNvPr id="344" name="Google Shape;344;p9"/>
            <p:cNvSpPr/>
            <p:nvPr/>
          </p:nvSpPr>
          <p:spPr>
            <a:xfrm>
              <a:off x="2017495" y="3059588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5" name="Google Shape;345;p9"/>
            <p:cNvSpPr txBox="1"/>
            <p:nvPr/>
          </p:nvSpPr>
          <p:spPr>
            <a:xfrm>
              <a:off x="2038014" y="3080107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Project Design</a:t>
              </a:r>
              <a:endParaRPr sz="12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2017495" y="3867956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7" name="Google Shape;347;p9"/>
            <p:cNvSpPr txBox="1"/>
            <p:nvPr/>
          </p:nvSpPr>
          <p:spPr>
            <a:xfrm>
              <a:off x="2038014" y="3888475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Environmental Reviews</a:t>
              </a:r>
              <a:endParaRPr sz="1200"/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687536" y="0"/>
              <a:ext cx="1712863" cy="4809115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49" name="Google Shape;349;p9"/>
            <p:cNvSpPr txBox="1"/>
            <p:nvPr/>
          </p:nvSpPr>
          <p:spPr>
            <a:xfrm>
              <a:off x="3687536" y="0"/>
              <a:ext cx="1712863" cy="1442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Partnerships and Engagement</a:t>
              </a:r>
              <a:endParaRPr sz="1800"/>
            </a:p>
          </p:txBody>
        </p:sp>
        <p:sp>
          <p:nvSpPr>
            <p:cNvPr id="350" name="Google Shape;350;p9"/>
            <p:cNvSpPr/>
            <p:nvPr/>
          </p:nvSpPr>
          <p:spPr>
            <a:xfrm>
              <a:off x="3858823" y="1442851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51" name="Google Shape;351;p9"/>
            <p:cNvSpPr txBox="1"/>
            <p:nvPr/>
          </p:nvSpPr>
          <p:spPr>
            <a:xfrm>
              <a:off x="3879342" y="1463370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Ongoing Engagement and Outreach</a:t>
              </a:r>
              <a:endParaRPr sz="12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3858823" y="2251219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53" name="Google Shape;353;p9"/>
            <p:cNvSpPr txBox="1"/>
            <p:nvPr/>
          </p:nvSpPr>
          <p:spPr>
            <a:xfrm>
              <a:off x="3879342" y="2271738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Decision-maker and Board Education</a:t>
              </a:r>
              <a:endParaRPr sz="1200"/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3858823" y="3059588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55" name="Google Shape;355;p9"/>
            <p:cNvSpPr txBox="1"/>
            <p:nvPr/>
          </p:nvSpPr>
          <p:spPr>
            <a:xfrm>
              <a:off x="3879342" y="3080107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Water Systems Partnerships</a:t>
              </a:r>
              <a:endParaRPr sz="12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3858823" y="3867956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57" name="Google Shape;357;p9"/>
            <p:cNvSpPr txBox="1"/>
            <p:nvPr/>
          </p:nvSpPr>
          <p:spPr>
            <a:xfrm>
              <a:off x="3879342" y="3888475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Capacity Building and Training</a:t>
              </a:r>
              <a:endParaRPr sz="1200"/>
            </a:p>
          </p:txBody>
        </p:sp>
        <p:sp>
          <p:nvSpPr>
            <p:cNvPr id="358" name="Google Shape;358;p9"/>
            <p:cNvSpPr/>
            <p:nvPr/>
          </p:nvSpPr>
          <p:spPr>
            <a:xfrm>
              <a:off x="5528864" y="0"/>
              <a:ext cx="1712863" cy="4809115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59" name="Google Shape;359;p9"/>
            <p:cNvSpPr txBox="1"/>
            <p:nvPr/>
          </p:nvSpPr>
          <p:spPr>
            <a:xfrm>
              <a:off x="5528864" y="0"/>
              <a:ext cx="1712863" cy="1442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Funding and Financing</a:t>
              </a:r>
              <a:endParaRPr sz="1800"/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5700151" y="1442851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61" name="Google Shape;361;p9"/>
            <p:cNvSpPr txBox="1"/>
            <p:nvPr/>
          </p:nvSpPr>
          <p:spPr>
            <a:xfrm>
              <a:off x="5720670" y="1463370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Rates and Revenue Analyses</a:t>
              </a:r>
              <a:endParaRPr sz="12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5700151" y="2251219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63" name="Google Shape;363;p9"/>
            <p:cNvSpPr txBox="1"/>
            <p:nvPr/>
          </p:nvSpPr>
          <p:spPr>
            <a:xfrm>
              <a:off x="5720670" y="2271738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Financial Planning</a:t>
              </a:r>
              <a:endParaRPr sz="1200"/>
            </a:p>
          </p:txBody>
        </p:sp>
        <p:sp>
          <p:nvSpPr>
            <p:cNvPr id="364" name="Google Shape;364;p9"/>
            <p:cNvSpPr/>
            <p:nvPr/>
          </p:nvSpPr>
          <p:spPr>
            <a:xfrm>
              <a:off x="5700151" y="3059588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65" name="Google Shape;365;p9"/>
            <p:cNvSpPr txBox="1"/>
            <p:nvPr/>
          </p:nvSpPr>
          <p:spPr>
            <a:xfrm>
              <a:off x="5720670" y="3080107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Identify Funding Options</a:t>
              </a:r>
              <a:endParaRPr sz="12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5700151" y="3867956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67" name="Google Shape;367;p9"/>
            <p:cNvSpPr txBox="1"/>
            <p:nvPr/>
          </p:nvSpPr>
          <p:spPr>
            <a:xfrm>
              <a:off x="5720670" y="3888475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5550" tIns="26650" rIns="355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Application Support</a:t>
              </a:r>
              <a:endParaRPr sz="1200"/>
            </a:p>
          </p:txBody>
        </p:sp>
        <p:sp>
          <p:nvSpPr>
            <p:cNvPr id="368" name="Google Shape;368;p9"/>
            <p:cNvSpPr/>
            <p:nvPr/>
          </p:nvSpPr>
          <p:spPr>
            <a:xfrm>
              <a:off x="7370192" y="0"/>
              <a:ext cx="1712863" cy="4809115"/>
            </a:xfrm>
            <a:prstGeom prst="roundRect">
              <a:avLst>
                <a:gd name="adj" fmla="val 10000"/>
              </a:avLst>
            </a:prstGeom>
            <a:solidFill>
              <a:srgbClr val="CCD3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69" name="Google Shape;369;p9"/>
            <p:cNvSpPr txBox="1"/>
            <p:nvPr/>
          </p:nvSpPr>
          <p:spPr>
            <a:xfrm>
              <a:off x="7370192" y="0"/>
              <a:ext cx="1712863" cy="14427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Program Management Support</a:t>
              </a:r>
              <a:endParaRPr sz="18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7541478" y="1442851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1" name="Google Shape;371;p9"/>
            <p:cNvSpPr txBox="1"/>
            <p:nvPr/>
          </p:nvSpPr>
          <p:spPr>
            <a:xfrm>
              <a:off x="7561997" y="1463370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200" b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Bid Support</a:t>
              </a:r>
              <a:endParaRPr sz="1200"/>
            </a:p>
          </p:txBody>
        </p:sp>
        <p:sp>
          <p:nvSpPr>
            <p:cNvPr id="372" name="Google Shape;372;p9"/>
            <p:cNvSpPr/>
            <p:nvPr/>
          </p:nvSpPr>
          <p:spPr>
            <a:xfrm>
              <a:off x="7541478" y="2251219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3" name="Google Shape;373;p9"/>
            <p:cNvSpPr txBox="1"/>
            <p:nvPr/>
          </p:nvSpPr>
          <p:spPr>
            <a:xfrm>
              <a:off x="7561997" y="2271738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200" b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Change Order Review</a:t>
              </a:r>
              <a:endParaRPr sz="1200"/>
            </a:p>
          </p:txBody>
        </p:sp>
        <p:sp>
          <p:nvSpPr>
            <p:cNvPr id="374" name="Google Shape;374;p9"/>
            <p:cNvSpPr/>
            <p:nvPr/>
          </p:nvSpPr>
          <p:spPr>
            <a:xfrm>
              <a:off x="7541478" y="3059588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5" name="Google Shape;375;p9"/>
            <p:cNvSpPr txBox="1"/>
            <p:nvPr/>
          </p:nvSpPr>
          <p:spPr>
            <a:xfrm>
              <a:off x="7561997" y="3080107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8100" tIns="28575" rIns="38100" bIns="2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-US" sz="1200" b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Project Inspection</a:t>
              </a:r>
              <a:endParaRPr sz="12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7541478" y="3867956"/>
              <a:ext cx="1370290" cy="700585"/>
            </a:xfrm>
            <a:prstGeom prst="roundRect">
              <a:avLst>
                <a:gd name="adj" fmla="val 10000"/>
              </a:avLst>
            </a:prstGeom>
            <a:solidFill>
              <a:srgbClr val="4372C3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377" name="Google Shape;377;p9"/>
            <p:cNvSpPr txBox="1"/>
            <p:nvPr/>
          </p:nvSpPr>
          <p:spPr>
            <a:xfrm>
              <a:off x="7561997" y="3888475"/>
              <a:ext cx="1329252" cy="659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0950" rIns="27925" bIns="209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Calibri"/>
                <a:buNone/>
              </a:pPr>
              <a:r>
                <a:rPr lang="en-US" sz="1200" b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Domestic Preference and Davis Bacon Assistance</a:t>
              </a:r>
              <a:endParaRPr sz="1200"/>
            </a:p>
          </p:txBody>
        </p:sp>
      </p:grpSp>
      <p:grpSp>
        <p:nvGrpSpPr>
          <p:cNvPr id="378" name="Google Shape;378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5920733"/>
            <a:ext cx="12192000" cy="942771"/>
            <a:chOff x="0" y="5915229"/>
            <a:chExt cx="12192000" cy="942771"/>
          </a:xfrm>
        </p:grpSpPr>
        <p:sp>
          <p:nvSpPr>
            <p:cNvPr id="379" name="Google Shape;379;p9"/>
            <p:cNvSpPr/>
            <p:nvPr/>
          </p:nvSpPr>
          <p:spPr>
            <a:xfrm>
              <a:off x="0" y="5915229"/>
              <a:ext cx="12192000" cy="942771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50"/>
                <a:buFont typeface="Calibri"/>
                <a:buNone/>
              </a:pPr>
              <a:endParaRPr sz="135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0" name="Google Shape;380;p9"/>
            <p:cNvPicPr preferRelativeResize="0"/>
            <p:nvPr/>
          </p:nvPicPr>
          <p:blipFill rotWithShape="1">
            <a:blip r:embed="rId3">
              <a:alphaModFix/>
            </a:blip>
            <a:srcRect t="17556" b="15558"/>
            <a:stretch/>
          </p:blipFill>
          <p:spPr>
            <a:xfrm>
              <a:off x="158549" y="6112060"/>
              <a:ext cx="2648169" cy="5461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9"/>
            <p:cNvSpPr txBox="1"/>
            <p:nvPr/>
          </p:nvSpPr>
          <p:spPr>
            <a:xfrm>
              <a:off x="9957817" y="6072610"/>
              <a:ext cx="21246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lang="en-US"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Office of Water</a:t>
              </a:r>
              <a:endParaRPr/>
            </a:p>
          </p:txBody>
        </p:sp>
        <p:sp>
          <p:nvSpPr>
            <p:cNvPr id="382" name="Google Shape;382;p9"/>
            <p:cNvSpPr txBox="1"/>
            <p:nvPr/>
          </p:nvSpPr>
          <p:spPr>
            <a:xfrm>
              <a:off x="11437333" y="6385128"/>
              <a:ext cx="622300" cy="3651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fld id="{00000000-1234-1234-1234-123412341234}" type="slidenum">
                <a:rPr lang="en-US" sz="12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fld>
              <a:endParaRPr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9"/>
          <p:cNvSpPr txBox="1">
            <a:spLocks noGrp="1"/>
          </p:cNvSpPr>
          <p:nvPr>
            <p:ph type="title"/>
          </p:nvPr>
        </p:nvSpPr>
        <p:spPr>
          <a:xfrm>
            <a:off x="609600" y="107747"/>
            <a:ext cx="10972800" cy="730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A6"/>
              </a:buClr>
              <a:buSzPts val="4400"/>
              <a:buFont typeface="Calibri"/>
              <a:buNone/>
            </a:pPr>
            <a:r>
              <a:rPr lang="en-US" sz="4400" b="1">
                <a:solidFill>
                  <a:srgbClr val="0054A6"/>
                </a:solidFill>
                <a:latin typeface="Calibri"/>
                <a:ea typeface="Calibri"/>
                <a:cs typeface="Calibri"/>
                <a:sym typeface="Calibri"/>
              </a:rPr>
              <a:t>WaterTA Services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1947</Words>
  <Application>Microsoft Macintosh PowerPoint</Application>
  <PresentationFormat>Widescreen</PresentationFormat>
  <Paragraphs>379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Montserrat ExtraBold</vt:lpstr>
      <vt:lpstr>Calibri</vt:lpstr>
      <vt:lpstr>Montserrat</vt:lpstr>
      <vt:lpstr>Montserrat Light</vt:lpstr>
      <vt:lpstr>Tahoma</vt:lpstr>
      <vt:lpstr>Verdana</vt:lpstr>
      <vt:lpstr>Arial Black</vt:lpstr>
      <vt:lpstr>Arial</vt:lpstr>
      <vt:lpstr>Times New Roman</vt:lpstr>
      <vt:lpstr>Office Theme</vt:lpstr>
      <vt:lpstr>National Source Water Collaborative</vt:lpstr>
      <vt:lpstr>Agenda</vt:lpstr>
      <vt:lpstr>National Source Water Collaborative </vt:lpstr>
      <vt:lpstr>BIL  Learning Exchange </vt:lpstr>
      <vt:lpstr>    EPA Water  Technical Assistance  (WaterTA):  EFC Edition  </vt:lpstr>
      <vt:lpstr>Agenda</vt:lpstr>
      <vt:lpstr>Speakers</vt:lpstr>
      <vt:lpstr>EPA WaterTA Supports Communities to:</vt:lpstr>
      <vt:lpstr>WaterTA Services</vt:lpstr>
      <vt:lpstr>Who is eligible for EPA WaterTA Services?</vt:lpstr>
      <vt:lpstr>PowerPoint Presentation</vt:lpstr>
      <vt:lpstr>PowerPoint Presentation</vt:lpstr>
      <vt:lpstr>How to request WaterTA </vt:lpstr>
      <vt:lpstr>PowerPoint Presentation</vt:lpstr>
      <vt:lpstr>Environmental Finance Centers (EFC)</vt:lpstr>
      <vt:lpstr>Multi-Environmental Media EFCs</vt:lpstr>
      <vt:lpstr>Water Infrastructure EFCs</vt:lpstr>
      <vt:lpstr>EFC Case Studies</vt:lpstr>
      <vt:lpstr>R3’s University of Maryland</vt:lpstr>
      <vt:lpstr>Thank you! </vt:lpstr>
      <vt:lpstr>PowerPoint Presentation</vt:lpstr>
      <vt:lpstr>WHO WE ARE</vt:lpstr>
      <vt:lpstr>Historic Commitment to Water Infrastructure</vt:lpstr>
      <vt:lpstr>Helping communities access Bipartisan Infrastructure Law funding for water infrastructure investment, with a focus on Clean Water &amp; Drinking Water State Revolving Funds (SRFs)</vt:lpstr>
      <vt:lpstr>NEWIN: bringing communities closer to securing funding for project implementation</vt:lpstr>
      <vt:lpstr>Environmental Finance Center Network</vt:lpstr>
      <vt:lpstr>State Revolving Funds (SRFs): Flexible Funding for Local Water Needs</vt:lpstr>
      <vt:lpstr>What does “EJ” or “disadvantaged” mean?</vt:lpstr>
      <vt:lpstr>Emerging Contaminants Funding</vt:lpstr>
      <vt:lpstr>Before you go for funding…</vt:lpstr>
      <vt:lpstr>CWSRF Source Water Protection Eligibilities</vt:lpstr>
      <vt:lpstr>DWSRF Source Water Protection Eligibilities</vt:lpstr>
      <vt:lpstr>Skagit Public Utility District, Washington State</vt:lpstr>
      <vt:lpstr>EPA Water Technical Assistance Request Water Technical Assistance Request Form | US EPA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Source Water Collaborative</dc:title>
  <dc:creator>Tarquinio, Ellen</dc:creator>
  <cp:lastModifiedBy>Franklin Jennings</cp:lastModifiedBy>
  <cp:revision>6</cp:revision>
  <dcterms:created xsi:type="dcterms:W3CDTF">2022-08-23T22:08:07Z</dcterms:created>
  <dcterms:modified xsi:type="dcterms:W3CDTF">2024-04-17T16:33:18Z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e3f09c3df709400db2417a7161762d62">
    <vt:lpwstr/>
  </property>
  <property fmtid="{D5CDD505-2E9C-101B-9397-08002B2CF9AE}" pid="3" name="Document Type">
    <vt:lpwstr/>
  </property>
  <property fmtid="{D5CDD505-2E9C-101B-9397-08002B2CF9AE}" pid="4" name="EPA_x0020_Subject">
    <vt:lpwstr/>
  </property>
  <property fmtid="{D5CDD505-2E9C-101B-9397-08002B2CF9AE}" pid="5" name="TaxKeyword">
    <vt:lpwstr/>
  </property>
  <property fmtid="{D5CDD505-2E9C-101B-9397-08002B2CF9AE}" pid="6" name="EPA Subject">
    <vt:lpwstr/>
  </property>
  <property fmtid="{D5CDD505-2E9C-101B-9397-08002B2CF9AE}" pid="7" name="ContentTypeId">
    <vt:lpwstr>0x010100E17F47C5D900EC4CB53A1C6552FE5CCA</vt:lpwstr>
  </property>
  <property fmtid="{D5CDD505-2E9C-101B-9397-08002B2CF9AE}" pid="8" name="MediaServiceImageTags">
    <vt:lpwstr/>
  </property>
</Properties>
</file>